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73" autoAdjust="0"/>
  </p:normalViewPr>
  <p:slideViewPr>
    <p:cSldViewPr snapToGrid="0" snapToObjects="1">
      <p:cViewPr varScale="1">
        <p:scale>
          <a:sx n="93" d="100"/>
          <a:sy n="93" d="100"/>
        </p:scale>
        <p:origin x="21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9EDE-F93F-E741-B450-D3F6F0BF1B0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BEC14-BAC5-DF42-9677-936B87139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used a</a:t>
            </a:r>
            <a:r>
              <a:rPr lang="en-US" baseline="0" dirty="0"/>
              <a:t> test called spearman’s rank, which measures the strength and direction of association between the two variables, which are genera and the CSF biomarkers. </a:t>
            </a:r>
            <a:r>
              <a:rPr lang="en-US" dirty="0"/>
              <a:t>They</a:t>
            </a:r>
            <a:r>
              <a:rPr lang="en-US" baseline="0" dirty="0"/>
              <a:t> analyzed the correlation of each genera to the biomarkers within the AD and Control groups separately and then in all groups</a:t>
            </a:r>
          </a:p>
          <a:p>
            <a:endParaRPr lang="en-US" baseline="0" dirty="0"/>
          </a:p>
          <a:p>
            <a:r>
              <a:rPr lang="en-US" baseline="0" dirty="0"/>
              <a:t>So for example, </a:t>
            </a:r>
            <a:r>
              <a:rPr lang="en-US" baseline="0" dirty="0" err="1"/>
              <a:t>bacteroides</a:t>
            </a:r>
            <a:r>
              <a:rPr lang="en-US" baseline="0" dirty="0"/>
              <a:t>, which are increased in AD, are negatively associated with AB42/AB40 in CSF, which means there is higher deposition of amyloid in the brain associated with this genera. Similarly, the genus was positively associated with p-tau and p-tau/AB42.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effects</a:t>
            </a:r>
            <a:r>
              <a:rPr lang="en-US" baseline="0" dirty="0"/>
              <a:t> were most prominent when examining CSF p-tau/</a:t>
            </a:r>
            <a:r>
              <a:rPr lang="mr-IN" sz="1600" dirty="0">
                <a:latin typeface="Helvetica Neue"/>
                <a:cs typeface="Helvetica Neue"/>
              </a:rPr>
              <a:t>Aβ42</a:t>
            </a:r>
            <a:endParaRPr lang="en-US" sz="1600" dirty="0">
              <a:latin typeface="Helvetica Neue"/>
              <a:cs typeface="Helvetica Neue"/>
            </a:endParaRP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 proposed role of gut </a:t>
            </a:r>
            <a:r>
              <a:rPr lang="en-US" dirty="0" err="1"/>
              <a:t>microbiota</a:t>
            </a:r>
            <a:r>
              <a:rPr lang="en-US" dirty="0"/>
              <a:t> in the development or progression of AD, there have been no comprehensive studies of the gut </a:t>
            </a:r>
            <a:r>
              <a:rPr lang="en-US" dirty="0" err="1"/>
              <a:t>microbiome</a:t>
            </a:r>
            <a:r>
              <a:rPr lang="en-US" baseline="0" dirty="0"/>
              <a:t> in AD patients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"/>
                <a:cs typeface="Helvetica Neue"/>
              </a:rPr>
              <a:t>1. e.g. energy extraction, biosynthesis of vitamins, protection against pathogen overgrowth, etc.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"/>
                <a:cs typeface="Helvetica Neue"/>
              </a:rPr>
              <a:t>3. e.g. autism spectrum disorder, MS, PD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GreenGenes</a:t>
            </a:r>
            <a:r>
              <a:rPr lang="en-US" baseline="0" dirty="0"/>
              <a:t> database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</a:t>
            </a:r>
            <a:r>
              <a:rPr lang="en-US" baseline="0" dirty="0"/>
              <a:t> </a:t>
            </a:r>
            <a:r>
              <a:rPr lang="en-US" baseline="0" dirty="0" err="1"/>
              <a:t>unifrac</a:t>
            </a:r>
            <a:r>
              <a:rPr lang="en-US" baseline="0" dirty="0"/>
              <a:t>: quantitative method to examine differences in microbial community structure; it incorporates phylogenetic distances between observed organisms</a:t>
            </a:r>
          </a:p>
          <a:p>
            <a:endParaRPr lang="en-US" baseline="0" dirty="0"/>
          </a:p>
          <a:p>
            <a:r>
              <a:rPr lang="en-US" baseline="0" dirty="0"/>
              <a:t>NMDS is used to collapse information from multiple dimensions (multiple microbial communities) in a </a:t>
            </a:r>
            <a:r>
              <a:rPr lang="en-US" baseline="0" dirty="0" err="1"/>
              <a:t>fw</a:t>
            </a:r>
            <a:r>
              <a:rPr lang="en-US" baseline="0" dirty="0"/>
              <a:t> so they can be visualized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OTUs more abundant</a:t>
            </a:r>
            <a:r>
              <a:rPr lang="en-US" baseline="0" dirty="0"/>
              <a:t> and 68 OTUs less abundant in 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Firmicutes</a:t>
            </a:r>
            <a:r>
              <a:rPr lang="en-US" baseline="0" dirty="0"/>
              <a:t> and </a:t>
            </a:r>
            <a:r>
              <a:rPr lang="en-US" baseline="0" dirty="0" err="1"/>
              <a:t>bacteroidetes</a:t>
            </a:r>
            <a:r>
              <a:rPr lang="en-US" baseline="0" dirty="0"/>
              <a:t> are the two dominant phyla that make up about 80% of the gut </a:t>
            </a:r>
            <a:r>
              <a:rPr lang="en-US" baseline="0" dirty="0" err="1"/>
              <a:t>microbiome</a:t>
            </a:r>
            <a:r>
              <a:rPr lang="en-US" baseline="0" dirty="0"/>
              <a:t>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 Neue"/>
                <a:cs typeface="Helvetica Neue"/>
              </a:rPr>
              <a:t>Decrease LPS levels in intestine in mice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other mechanisms of</a:t>
            </a:r>
            <a:r>
              <a:rPr lang="en-US" baseline="0" dirty="0"/>
              <a:t> the gut brain axis including neural and endocrine pathways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2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10 Controls and 21 younger controls were combined in the analysis into Non-demented</a:t>
            </a:r>
            <a:r>
              <a:rPr lang="en-US" baseline="0" dirty="0"/>
              <a:t> (ND)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BEC14-BAC5-DF42-9677-936B871392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5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8AA3-0A30-644B-85D8-8294F9D3FE9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49AA-16A6-1A4A-AB32-428D55F89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Gut </a:t>
            </a:r>
            <a:r>
              <a:rPr lang="en-US" dirty="0" err="1">
                <a:latin typeface="Helvetica Neue"/>
                <a:cs typeface="Helvetica Neue"/>
              </a:rPr>
              <a:t>microbiome</a:t>
            </a:r>
            <a:r>
              <a:rPr lang="en-US">
                <a:latin typeface="Helvetica Neue"/>
                <a:cs typeface="Helvetica Neue"/>
              </a:rPr>
              <a:t> alterations </a:t>
            </a:r>
            <a:r>
              <a:rPr lang="en-US" dirty="0">
                <a:latin typeface="Helvetica Neue"/>
                <a:cs typeface="Helvetica Neue"/>
              </a:rPr>
              <a:t>in Alzheimer’s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26095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Vogt NM,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Kerby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RL, Dill-McFarland KA, Harding SJ,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Merluzzi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AP, Johnson SC,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Carlsson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CM,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Asthana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S, Zetterberg H.,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Blennow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K, </a:t>
            </a:r>
            <a:r>
              <a:rPr lang="en-US" sz="1800" dirty="0" err="1">
                <a:solidFill>
                  <a:schemeClr val="tx1"/>
                </a:solidFill>
                <a:latin typeface="Helvetica Neue"/>
                <a:cs typeface="Helvetica Neue"/>
              </a:rPr>
              <a:t>Bendlin</a:t>
            </a:r>
            <a:r>
              <a:rPr lang="en-US" sz="1800" dirty="0">
                <a:solidFill>
                  <a:schemeClr val="tx1"/>
                </a:solidFill>
                <a:latin typeface="Helvetica Neue"/>
                <a:cs typeface="Helvetica Neue"/>
              </a:rPr>
              <a:t> BB, Rey FE.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70904" y="1741389"/>
            <a:ext cx="6400800" cy="65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Helvetica Neue"/>
                <a:cs typeface="Helvetica Neue"/>
              </a:rPr>
              <a:t>MCSA Journal Club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644990"/>
            <a:ext cx="6400800" cy="1260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23304" y="4905946"/>
            <a:ext cx="6400800" cy="87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Helvetica Neue"/>
                <a:cs typeface="Helvetica Neue"/>
              </a:rPr>
              <a:t>Ellie Joung</a:t>
            </a:r>
          </a:p>
          <a:p>
            <a:pPr algn="l"/>
            <a:r>
              <a:rPr lang="en-US" sz="2000" dirty="0">
                <a:latin typeface="Helvetica Neue"/>
                <a:cs typeface="Helvetica Neue"/>
              </a:rPr>
              <a:t>Apr 3, 2019</a:t>
            </a:r>
          </a:p>
        </p:txBody>
      </p:sp>
    </p:spTree>
    <p:extLst>
      <p:ext uri="{BB962C8B-B14F-4D97-AF65-F5344CB8AC3E}">
        <p14:creationId xmlns:p14="http://schemas.microsoft.com/office/powerpoint/2010/main" val="377248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  <a:cs typeface="Helvetica Neue"/>
              </a:rPr>
              <a:t>AD is associated with changes in the gut </a:t>
            </a:r>
            <a:r>
              <a:rPr lang="en-US" dirty="0" err="1">
                <a:latin typeface="Helvetica Neue"/>
                <a:cs typeface="Helvetica Neue"/>
              </a:rPr>
              <a:t>microbiome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600" y="4701500"/>
            <a:ext cx="38046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Helvetica Neue"/>
                <a:cs typeface="Helvetica Neue"/>
              </a:rPr>
              <a:t>Bifidobacterium</a:t>
            </a:r>
            <a:r>
              <a:rPr lang="en-US" dirty="0">
                <a:latin typeface="Helvetica Neue"/>
                <a:cs typeface="Helvetica Neue"/>
              </a:rPr>
              <a:t> genus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Helvetica Neue"/>
                <a:cs typeface="Helvetica Neue"/>
              </a:rPr>
              <a:t>Beneficial health effects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Helvetica Neue"/>
                <a:cs typeface="Helvetica Neue"/>
              </a:rPr>
              <a:t>Anti-inflammatory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2019" y="4742168"/>
            <a:ext cx="29492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Helvetica Neue"/>
                <a:cs typeface="Helvetica Neue"/>
              </a:rPr>
              <a:t>Bacteroides</a:t>
            </a:r>
            <a:r>
              <a:rPr lang="en-US" i="1" dirty="0">
                <a:latin typeface="Helvetica Neue"/>
                <a:cs typeface="Helvetica Neue"/>
              </a:rPr>
              <a:t> </a:t>
            </a:r>
            <a:r>
              <a:rPr lang="en-US" dirty="0">
                <a:latin typeface="Helvetica Neue"/>
                <a:cs typeface="Helvetica Neue"/>
              </a:rPr>
              <a:t>genus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Helvetica Neue"/>
                <a:cs typeface="Helvetica Neue"/>
              </a:rPr>
              <a:t>LPS triggers pro-inflammatory responses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20453" y="1766099"/>
            <a:ext cx="5464669" cy="53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>
                <a:latin typeface="Helvetica Neue"/>
                <a:cs typeface="Helvetica Neue"/>
              </a:rPr>
              <a:t>OTUs grouped at the genus level</a:t>
            </a: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9-04-02 at 3.3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19" y="2644100"/>
            <a:ext cx="1346200" cy="2057400"/>
          </a:xfrm>
          <a:prstGeom prst="rect">
            <a:avLst/>
          </a:prstGeom>
        </p:spPr>
      </p:pic>
      <p:pic>
        <p:nvPicPr>
          <p:cNvPr id="11" name="Picture 10" descr="Screen Shot 2019-04-02 at 3.32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3" y="2301200"/>
            <a:ext cx="4025900" cy="2400300"/>
          </a:xfrm>
          <a:prstGeom prst="rect">
            <a:avLst/>
          </a:prstGeom>
        </p:spPr>
      </p:pic>
      <p:pic>
        <p:nvPicPr>
          <p:cNvPr id="12" name="Picture 11" descr="Screen Shot 2019-04-02 at 3.33.4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43" y="2356530"/>
            <a:ext cx="2908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744730" y="1168043"/>
            <a:ext cx="7828036" cy="1598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44730" y="2767014"/>
            <a:ext cx="7828036" cy="3908219"/>
          </a:xfrm>
          <a:prstGeom prst="rect">
            <a:avLst/>
          </a:prstGeom>
          <a:solidFill>
            <a:srgbClr val="FED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50944" y="3766358"/>
            <a:ext cx="6983572" cy="946541"/>
            <a:chOff x="1241778" y="638279"/>
            <a:chExt cx="8990635" cy="1227666"/>
          </a:xfrm>
        </p:grpSpPr>
        <p:grpSp>
          <p:nvGrpSpPr>
            <p:cNvPr id="5" name="Group 4"/>
            <p:cNvGrpSpPr/>
            <p:nvPr/>
          </p:nvGrpSpPr>
          <p:grpSpPr>
            <a:xfrm>
              <a:off x="1241778" y="638279"/>
              <a:ext cx="818444" cy="1227666"/>
              <a:chOff x="2497667" y="733778"/>
              <a:chExt cx="818444" cy="1227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74889" y="638279"/>
              <a:ext cx="818444" cy="1227666"/>
              <a:chOff x="2497667" y="733778"/>
              <a:chExt cx="818444" cy="122766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56445" y="638279"/>
              <a:ext cx="818444" cy="1227666"/>
              <a:chOff x="2497667" y="733778"/>
              <a:chExt cx="818444" cy="122766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21749" y="638279"/>
              <a:ext cx="818444" cy="1227666"/>
              <a:chOff x="2497667" y="733778"/>
              <a:chExt cx="818444" cy="122766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93333" y="638279"/>
              <a:ext cx="818444" cy="1227666"/>
              <a:chOff x="2497667" y="733778"/>
              <a:chExt cx="818444" cy="122766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40193" y="638279"/>
              <a:ext cx="818444" cy="1227666"/>
              <a:chOff x="2497667" y="733778"/>
              <a:chExt cx="818444" cy="122766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511777" y="638279"/>
              <a:ext cx="818444" cy="1227666"/>
              <a:chOff x="2497667" y="733778"/>
              <a:chExt cx="818444" cy="122766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413969" y="638279"/>
              <a:ext cx="818444" cy="1227666"/>
              <a:chOff x="2497667" y="733778"/>
              <a:chExt cx="818444" cy="122766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958637" y="638279"/>
              <a:ext cx="818444" cy="1227666"/>
              <a:chOff x="2497667" y="733778"/>
              <a:chExt cx="818444" cy="122766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595525" y="638279"/>
              <a:ext cx="818444" cy="1227666"/>
              <a:chOff x="2497667" y="733778"/>
              <a:chExt cx="818444" cy="122766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777081" y="638279"/>
              <a:ext cx="818444" cy="1227666"/>
              <a:chOff x="2497667" y="733778"/>
              <a:chExt cx="818444" cy="122766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497667" y="733778"/>
                <a:ext cx="818444" cy="122766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733778" y="1336778"/>
                <a:ext cx="540000" cy="54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Rounded Rectangle 50"/>
          <p:cNvSpPr/>
          <p:nvPr/>
        </p:nvSpPr>
        <p:spPr>
          <a:xfrm rot="19494470">
            <a:off x="2141821" y="5199299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050944" y="3468424"/>
            <a:ext cx="1605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Intestinal epithelium</a:t>
            </a:r>
          </a:p>
        </p:txBody>
      </p:sp>
      <p:sp>
        <p:nvSpPr>
          <p:cNvPr id="57" name="Rounded Rectangle 56"/>
          <p:cNvSpPr/>
          <p:nvPr/>
        </p:nvSpPr>
        <p:spPr>
          <a:xfrm rot="19494470">
            <a:off x="1394217" y="5770788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 rot="19494470">
            <a:off x="2333812" y="5770788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 rot="19494470">
            <a:off x="3193202" y="6189877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9494470">
            <a:off x="4143927" y="5408843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9494470">
            <a:off x="3268370" y="5351699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 rot="19494470">
            <a:off x="5867730" y="5351700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9494470">
            <a:off x="4768142" y="5934777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 rot="19494470">
            <a:off x="5834847" y="6144322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 rot="19494470">
            <a:off x="7106318" y="6144322"/>
            <a:ext cx="519162" cy="147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01931" y="6071839"/>
            <a:ext cx="969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err="1"/>
              <a:t>Bacteroides</a:t>
            </a:r>
            <a:endParaRPr lang="en-US" sz="13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234346" y="5634955"/>
            <a:ext cx="251146" cy="163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97721" y="5429908"/>
            <a:ext cx="4416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LPS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757868" y="3006339"/>
            <a:ext cx="2715686" cy="492443"/>
            <a:chOff x="5757868" y="3006339"/>
            <a:chExt cx="2715686" cy="492443"/>
          </a:xfrm>
        </p:grpSpPr>
        <p:sp>
          <p:nvSpPr>
            <p:cNvPr id="74" name="TextBox 73"/>
            <p:cNvSpPr txBox="1"/>
            <p:nvPr/>
          </p:nvSpPr>
          <p:spPr>
            <a:xfrm>
              <a:off x="6258243" y="3006339"/>
              <a:ext cx="22153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Release of pro-inflammatory cytokines 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5757868" y="3230826"/>
              <a:ext cx="3694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284915" y="2951543"/>
            <a:ext cx="1322496" cy="609484"/>
            <a:chOff x="4644490" y="5162077"/>
            <a:chExt cx="1322496" cy="609484"/>
          </a:xfrm>
        </p:grpSpPr>
        <p:sp>
          <p:nvSpPr>
            <p:cNvPr id="78" name="Oval 77"/>
            <p:cNvSpPr/>
            <p:nvPr/>
          </p:nvSpPr>
          <p:spPr>
            <a:xfrm>
              <a:off x="4644490" y="5162077"/>
              <a:ext cx="1322496" cy="60948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5175256" y="5239728"/>
              <a:ext cx="679742" cy="4511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rot="5400000" flipV="1">
            <a:off x="4112422" y="2870424"/>
            <a:ext cx="228528" cy="271831"/>
            <a:chOff x="5406209" y="5216400"/>
            <a:chExt cx="296401" cy="349955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5558610" y="5354689"/>
              <a:ext cx="144000" cy="2116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567564" y="5216400"/>
              <a:ext cx="48935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406209" y="5370633"/>
              <a:ext cx="1613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281131" y="2951543"/>
            <a:ext cx="1322496" cy="609484"/>
            <a:chOff x="4644490" y="5162077"/>
            <a:chExt cx="1322496" cy="609484"/>
          </a:xfrm>
        </p:grpSpPr>
        <p:sp>
          <p:nvSpPr>
            <p:cNvPr id="92" name="Oval 91"/>
            <p:cNvSpPr/>
            <p:nvPr/>
          </p:nvSpPr>
          <p:spPr>
            <a:xfrm>
              <a:off x="4644490" y="5162077"/>
              <a:ext cx="1322496" cy="60948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175256" y="5239728"/>
              <a:ext cx="679742" cy="45115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851181" y="2860145"/>
            <a:ext cx="1605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Gut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9771" y="2474626"/>
            <a:ext cx="1605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Brain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5881" y="1168043"/>
            <a:ext cx="1330489" cy="1052296"/>
          </a:xfrm>
          <a:prstGeom prst="rect">
            <a:avLst/>
          </a:prstGeom>
        </p:spPr>
      </p:pic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457200" y="4400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 Neue"/>
                <a:cs typeface="Helvetica Neue"/>
              </a:rPr>
              <a:t>Gut-Brain Axis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5125777" y="2179893"/>
            <a:ext cx="2215311" cy="712183"/>
            <a:chOff x="5125777" y="2179893"/>
            <a:chExt cx="2215311" cy="712183"/>
          </a:xfrm>
        </p:grpSpPr>
        <p:cxnSp>
          <p:nvCxnSpPr>
            <p:cNvPr id="101" name="Straight Arrow Connector 100"/>
            <p:cNvCxnSpPr/>
            <p:nvPr/>
          </p:nvCxnSpPr>
          <p:spPr>
            <a:xfrm flipV="1">
              <a:off x="7214326" y="2220339"/>
              <a:ext cx="0" cy="6717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125777" y="2179893"/>
              <a:ext cx="221531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Exacerbate AD pathology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853559" y="2770260"/>
            <a:ext cx="16052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Systemic circulation of bacteria and LPS</a:t>
            </a:r>
          </a:p>
        </p:txBody>
      </p:sp>
    </p:spTree>
    <p:extLst>
      <p:ext uri="{BB962C8B-B14F-4D97-AF65-F5344CB8AC3E}">
        <p14:creationId xmlns:p14="http://schemas.microsoft.com/office/powerpoint/2010/main" val="19460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1265E-6 -6.25636E-6 C -0.02553 -0.10019 -0.05106 -0.20038 -0.04585 -0.261 C -0.04064 -0.32162 -0.00486 -0.34267 0.0311 -0.3635 " pathEditMode="relative" ptsTypes="a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Helvetica Neue"/>
                <a:cs typeface="Helvetica Neue"/>
              </a:rPr>
              <a:t>Genera abundance is correlated with CSF biomarkers of AD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Helvetica Neue"/>
                <a:cs typeface="Helvetica Neue"/>
              </a:rPr>
              <a:t>CSF analysis included: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9 AD participants from primary analysis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10 Controls from primary analysis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21 Younger control participants</a:t>
            </a:r>
          </a:p>
          <a:p>
            <a:pPr marL="457200" lvl="1" indent="0">
              <a:buNone/>
            </a:pPr>
            <a:endParaRPr lang="en-US" sz="1600" dirty="0">
              <a:latin typeface="Helvetica Neue"/>
              <a:cs typeface="Helvetica Neue"/>
            </a:endParaRPr>
          </a:p>
          <a:p>
            <a:r>
              <a:rPr lang="en-US" sz="2000" dirty="0">
                <a:latin typeface="Helvetica Neue"/>
                <a:cs typeface="Helvetica Neue"/>
              </a:rPr>
              <a:t>Biomarkers:</a:t>
            </a:r>
          </a:p>
          <a:p>
            <a:pPr lvl="1"/>
            <a:r>
              <a:rPr lang="mr-IN" sz="1600" dirty="0">
                <a:latin typeface="Helvetica Neue"/>
                <a:cs typeface="Helvetica Neue"/>
              </a:rPr>
              <a:t>Aβ42/Aβ40 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P-tau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P-tau/</a:t>
            </a:r>
            <a:r>
              <a:rPr lang="mr-IN" sz="1600" dirty="0">
                <a:latin typeface="Helvetica Neue"/>
                <a:cs typeface="Helvetica Neue"/>
              </a:rPr>
              <a:t>Aβ42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endParaRPr lang="en-US" sz="1600" dirty="0">
              <a:latin typeface="Helvetica Neue"/>
              <a:cs typeface="Helvetica Neue"/>
            </a:endParaRPr>
          </a:p>
          <a:p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9588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Helvetica Neue"/>
                <a:cs typeface="Helvetica Neue"/>
              </a:rPr>
              <a:t>Genera abundance is correlated with CSF biomarkers of AD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9-04-02 at 9.39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1" y="1600200"/>
            <a:ext cx="6000046" cy="30529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548917"/>
            <a:ext cx="8229600" cy="115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Helvetica Neue"/>
                <a:cs typeface="Helvetica Neue"/>
              </a:rPr>
              <a:t>Genera identified as more abundant in AD were associated with greater AD pathology</a:t>
            </a:r>
          </a:p>
          <a:p>
            <a:r>
              <a:rPr lang="en-US" sz="1600" dirty="0">
                <a:latin typeface="Helvetica Neue"/>
                <a:cs typeface="Helvetica Neue"/>
              </a:rPr>
              <a:t>Even in absence of dementia (ND), the relationship between the genera and amyloid and tau protein markers remained the same</a:t>
            </a:r>
          </a:p>
        </p:txBody>
      </p:sp>
      <p:pic>
        <p:nvPicPr>
          <p:cNvPr id="5" name="Picture 4" descr="Screen Shot 2019-04-02 at 9.45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98" y="4659917"/>
            <a:ext cx="3225800" cy="88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7605" y="2688537"/>
            <a:ext cx="1019496" cy="270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Helvetica Neue"/>
                <a:cs typeface="Helvetica Neue"/>
              </a:rPr>
              <a:t>Genera abundance is correlated with CSF biomarkers of AD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9-04-02 at 9.39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1" r="2017" b="80985"/>
          <a:stretch/>
        </p:blipFill>
        <p:spPr>
          <a:xfrm>
            <a:off x="3553683" y="1485711"/>
            <a:ext cx="3861585" cy="53443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548917"/>
            <a:ext cx="8229600" cy="1154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sz="1600" dirty="0">
                <a:latin typeface="Helvetica Neue"/>
                <a:cs typeface="Helvetica Neue"/>
              </a:rPr>
              <a:t>Genera less abundant in AD are associated with higher </a:t>
            </a:r>
            <a:r>
              <a:rPr lang="mr-IN" sz="1600" dirty="0">
                <a:latin typeface="Helvetica Neue"/>
                <a:cs typeface="Helvetica Neue"/>
              </a:rPr>
              <a:t>Aβ42/Aβ40 </a:t>
            </a:r>
            <a:r>
              <a:rPr lang="en-CA" sz="1600" dirty="0">
                <a:latin typeface="Helvetica Neue"/>
                <a:cs typeface="Helvetica Neue"/>
              </a:rPr>
              <a:t>and lower p/tau and </a:t>
            </a:r>
            <a:r>
              <a:rPr lang="mr-IN" sz="1600" dirty="0">
                <a:latin typeface="Helvetica Neue"/>
                <a:cs typeface="Helvetica Neue"/>
              </a:rPr>
              <a:t>p-tau/Aβ42</a:t>
            </a:r>
            <a:endParaRPr lang="en-CA" sz="1600" dirty="0">
              <a:latin typeface="Helvetica Neue"/>
              <a:cs typeface="Helvetica Neue"/>
            </a:endParaRPr>
          </a:p>
          <a:p>
            <a:pPr marL="342900" lvl="1" indent="-342900">
              <a:buFont typeface="Arial"/>
              <a:buChar char="•"/>
            </a:pPr>
            <a:r>
              <a:rPr lang="en-CA" sz="1600" dirty="0" err="1">
                <a:latin typeface="Helvetica Neue"/>
                <a:cs typeface="Helvetica Neue"/>
              </a:rPr>
              <a:t>Dialister</a:t>
            </a:r>
            <a:r>
              <a:rPr lang="en-CA" sz="1600" dirty="0">
                <a:latin typeface="Helvetica Neue"/>
                <a:cs typeface="Helvetica Neue"/>
              </a:rPr>
              <a:t> and SMB53 showed strongest negative correlations in ND participants -&gt; </a:t>
            </a:r>
          </a:p>
          <a:p>
            <a:pPr marL="0" lvl="1" indent="0">
              <a:buNone/>
            </a:pPr>
            <a:r>
              <a:rPr lang="en-CA" sz="1600" dirty="0">
                <a:latin typeface="Helvetica Neue"/>
                <a:cs typeface="Helvetica Neue"/>
              </a:rPr>
              <a:t>      They might be protective against development or progression of AD pathology</a:t>
            </a:r>
            <a:endParaRPr lang="mr-IN" sz="1200" dirty="0">
              <a:latin typeface="Helvetica Neue"/>
              <a:cs typeface="Helvetica Neue"/>
            </a:endParaRPr>
          </a:p>
          <a:p>
            <a:pPr marL="0" lvl="1" indent="0">
              <a:buNone/>
            </a:pPr>
            <a:endParaRPr lang="mr-IN" sz="1600" dirty="0">
              <a:latin typeface="Helvetica Neue"/>
              <a:cs typeface="Helvetica Neue"/>
            </a:endParaRPr>
          </a:p>
          <a:p>
            <a:endParaRPr lang="en-US" sz="1600" dirty="0">
              <a:latin typeface="Helvetica Neue"/>
              <a:cs typeface="Helvetica Neue"/>
            </a:endParaRPr>
          </a:p>
        </p:txBody>
      </p:sp>
      <p:pic>
        <p:nvPicPr>
          <p:cNvPr id="5" name="Picture 4" descr="Screen Shot 2019-04-02 at 9.45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74" y="4821567"/>
            <a:ext cx="2921477" cy="805131"/>
          </a:xfrm>
          <a:prstGeom prst="rect">
            <a:avLst/>
          </a:prstGeom>
        </p:spPr>
      </p:pic>
      <p:pic>
        <p:nvPicPr>
          <p:cNvPr id="7" name="Picture 6" descr="Screen Shot 2019-04-02 at 9.53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02" y="1981661"/>
            <a:ext cx="5567866" cy="28399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7409" y="2553437"/>
            <a:ext cx="1186274" cy="2702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27709" y="2937538"/>
            <a:ext cx="725974" cy="269382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27709" y="3615873"/>
            <a:ext cx="751631" cy="269382"/>
          </a:xfrm>
          <a:prstGeom prst="rect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Gut </a:t>
            </a:r>
            <a:r>
              <a:rPr lang="en-US" sz="2000" dirty="0" err="1">
                <a:latin typeface="Helvetica Neue"/>
                <a:cs typeface="Helvetica Neue"/>
              </a:rPr>
              <a:t>microbiome</a:t>
            </a:r>
            <a:r>
              <a:rPr lang="en-US" sz="2000" dirty="0">
                <a:latin typeface="Helvetica Neue"/>
                <a:cs typeface="Helvetica Neue"/>
              </a:rPr>
              <a:t> composition of AD and Control participants differ on OTU, phylum, and genera level</a:t>
            </a:r>
          </a:p>
          <a:p>
            <a:r>
              <a:rPr lang="en-US" sz="2000" dirty="0">
                <a:latin typeface="Helvetica Neue"/>
                <a:cs typeface="Helvetica Neue"/>
              </a:rPr>
              <a:t>Genera associated with pro-inflammatory immune responses are more abundant in AD participants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These genera are also associated with higher p-tau and </a:t>
            </a:r>
            <a:r>
              <a:rPr lang="mr-IN" sz="1600" dirty="0">
                <a:latin typeface="Helvetica Neue"/>
                <a:cs typeface="Helvetica Neue"/>
              </a:rPr>
              <a:t>p-tau/Aβ42</a:t>
            </a:r>
            <a:r>
              <a:rPr lang="en-CA" sz="1600" dirty="0">
                <a:latin typeface="Helvetica Neue"/>
                <a:cs typeface="Helvetica Neue"/>
              </a:rPr>
              <a:t> levels in CSF</a:t>
            </a:r>
          </a:p>
          <a:p>
            <a:pPr marL="342900" lvl="1" indent="-342900">
              <a:buFont typeface="Arial"/>
              <a:buChar char="•"/>
            </a:pPr>
            <a:r>
              <a:rPr lang="en-CA" sz="2000" dirty="0">
                <a:latin typeface="Helvetica Neue"/>
                <a:cs typeface="Helvetica Neue"/>
              </a:rPr>
              <a:t>Genera less abundant in AD participants are associated with lower AD pathology</a:t>
            </a:r>
          </a:p>
          <a:p>
            <a:pPr marL="342900" lvl="1" indent="-342900">
              <a:buFont typeface="Arial"/>
              <a:buChar char="•"/>
            </a:pPr>
            <a:endParaRPr lang="en-CA" sz="2000" dirty="0">
              <a:latin typeface="Helvetica Neue"/>
              <a:cs typeface="Helvetica Neue"/>
            </a:endParaRPr>
          </a:p>
          <a:p>
            <a:pPr marL="0" lvl="1" indent="0">
              <a:buNone/>
            </a:pPr>
            <a:r>
              <a:rPr lang="en-CA" sz="2000" u="sng" dirty="0">
                <a:latin typeface="Helvetica Neue"/>
                <a:cs typeface="Helvetica Neue"/>
              </a:rPr>
              <a:t>Limitations:</a:t>
            </a:r>
          </a:p>
          <a:p>
            <a:pPr marL="342900" lvl="1" indent="-342900">
              <a:buFont typeface="Arial"/>
              <a:buChar char="•"/>
            </a:pPr>
            <a:r>
              <a:rPr lang="en-CA" sz="2000" dirty="0">
                <a:latin typeface="Helvetica Neue"/>
                <a:cs typeface="Helvetica Neue"/>
              </a:rPr>
              <a:t>AD participants and Controls differ with respect to SSRI and AD medications</a:t>
            </a:r>
          </a:p>
          <a:p>
            <a:pPr marL="342900" lvl="1" indent="-342900">
              <a:buFont typeface="Arial"/>
              <a:buChar char="•"/>
            </a:pPr>
            <a:r>
              <a:rPr lang="en-CA" sz="2000" dirty="0">
                <a:latin typeface="Helvetica Neue"/>
                <a:cs typeface="Helvetica Neue"/>
              </a:rPr>
              <a:t>Unknown effects of AD medications on gut </a:t>
            </a:r>
            <a:r>
              <a:rPr lang="en-CA" sz="2000" dirty="0" err="1">
                <a:latin typeface="Helvetica Neue"/>
                <a:cs typeface="Helvetica Neue"/>
              </a:rPr>
              <a:t>microbiome</a:t>
            </a:r>
            <a:endParaRPr lang="mr-IN" sz="2000" dirty="0">
              <a:latin typeface="Helvetica Neue"/>
              <a:cs typeface="Helvetica Neue"/>
            </a:endParaRPr>
          </a:p>
          <a:p>
            <a:pPr marL="342900" lvl="1" indent="-342900">
              <a:buFont typeface="Arial"/>
              <a:buChar char="•"/>
            </a:pPr>
            <a:endParaRPr lang="en-US" sz="1800" dirty="0">
              <a:latin typeface="Helvetica Neue"/>
              <a:cs typeface="Helvetica Neue"/>
            </a:endParaRPr>
          </a:p>
          <a:p>
            <a:pPr marL="0" lvl="1" indent="0">
              <a:buNone/>
            </a:pPr>
            <a:endParaRPr lang="en-US" sz="1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0726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Helvetica Neue"/>
                <a:cs typeface="Helvetica Neue"/>
              </a:rPr>
              <a:t>Gut </a:t>
            </a:r>
            <a:r>
              <a:rPr lang="en-US" sz="2500" dirty="0" err="1">
                <a:latin typeface="Helvetica Neue"/>
                <a:cs typeface="Helvetica Neue"/>
              </a:rPr>
              <a:t>Microbiota</a:t>
            </a:r>
            <a:r>
              <a:rPr lang="en-US" sz="2500" dirty="0">
                <a:latin typeface="Helvetica Neue"/>
                <a:cs typeface="Helvetica Neue"/>
              </a:rPr>
              <a:t>: community of microorganisms in the gut</a:t>
            </a:r>
          </a:p>
          <a:p>
            <a:r>
              <a:rPr lang="en-US" sz="2500" dirty="0">
                <a:latin typeface="Helvetica Neue"/>
                <a:cs typeface="Helvetica Neue"/>
              </a:rPr>
              <a:t>Gut </a:t>
            </a:r>
            <a:r>
              <a:rPr lang="en-US" sz="2500" dirty="0" err="1">
                <a:latin typeface="Helvetica Neue"/>
                <a:cs typeface="Helvetica Neue"/>
              </a:rPr>
              <a:t>Microbiome</a:t>
            </a:r>
            <a:r>
              <a:rPr lang="en-US" sz="2500" dirty="0">
                <a:latin typeface="Helvetica Neue"/>
                <a:cs typeface="Helvetica Neue"/>
              </a:rPr>
              <a:t>: </a:t>
            </a:r>
            <a:r>
              <a:rPr lang="en-US" sz="2500" u="sng" dirty="0">
                <a:latin typeface="Helvetica Neue"/>
                <a:cs typeface="Helvetica Neue"/>
              </a:rPr>
              <a:t>genes</a:t>
            </a:r>
            <a:r>
              <a:rPr lang="en-US" sz="2500" dirty="0">
                <a:latin typeface="Helvetica Neue"/>
                <a:cs typeface="Helvetica Neue"/>
              </a:rPr>
              <a:t> inside microbial cells in the gut</a:t>
            </a:r>
          </a:p>
          <a:p>
            <a:r>
              <a:rPr lang="en-US" sz="2500" dirty="0">
                <a:latin typeface="Helvetica Neue"/>
                <a:cs typeface="Helvetica Neue"/>
              </a:rPr>
              <a:t>Taxonomy </a:t>
            </a:r>
          </a:p>
          <a:p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1920px-Taxonomic_Rank_Graph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83" y="2971972"/>
            <a:ext cx="5574837" cy="3580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2080" y="3795395"/>
            <a:ext cx="3912175" cy="4422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78774" y="5552734"/>
            <a:ext cx="1741517" cy="44226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Helvetica Neue"/>
                <a:cs typeface="Helvetica Neue"/>
              </a:rPr>
              <a:t>Gut microbes perform key functions </a:t>
            </a:r>
          </a:p>
          <a:p>
            <a:r>
              <a:rPr lang="en-US" sz="2200" dirty="0">
                <a:latin typeface="Helvetica Neue"/>
                <a:cs typeface="Helvetica Neue"/>
              </a:rPr>
              <a:t>Composition of gut microbes in an adult remains generally stable</a:t>
            </a:r>
          </a:p>
          <a:p>
            <a:r>
              <a:rPr lang="en-US" sz="2200" dirty="0">
                <a:latin typeface="Helvetica Neue"/>
                <a:cs typeface="Helvetica Neue"/>
              </a:rPr>
              <a:t>Alternations in gut </a:t>
            </a:r>
            <a:r>
              <a:rPr lang="en-US" sz="2200" dirty="0" err="1">
                <a:latin typeface="Helvetica Neue"/>
                <a:cs typeface="Helvetica Neue"/>
              </a:rPr>
              <a:t>microbiome</a:t>
            </a:r>
            <a:r>
              <a:rPr lang="en-US" sz="2200" dirty="0">
                <a:latin typeface="Helvetica Neue"/>
                <a:cs typeface="Helvetica Neue"/>
              </a:rPr>
              <a:t> influence the brain through </a:t>
            </a:r>
            <a:r>
              <a:rPr lang="en-US" sz="2200" b="1" dirty="0">
                <a:latin typeface="Helvetica Neue"/>
                <a:cs typeface="Helvetica Neue"/>
              </a:rPr>
              <a:t>gut-brain axis </a:t>
            </a:r>
          </a:p>
          <a:p>
            <a:r>
              <a:rPr lang="en-US" sz="2200" dirty="0">
                <a:latin typeface="Helvetica Neue"/>
                <a:cs typeface="Helvetica Neue"/>
              </a:rPr>
              <a:t>Preliminary data on dementia:</a:t>
            </a:r>
          </a:p>
          <a:p>
            <a:pPr lvl="1"/>
            <a:r>
              <a:rPr lang="en-US" sz="1800" dirty="0">
                <a:latin typeface="Helvetica Neue"/>
                <a:cs typeface="Helvetica Neue"/>
              </a:rPr>
              <a:t>Altered bacteria abundance in the gut in individuals with positive amyloid-PET </a:t>
            </a:r>
          </a:p>
        </p:txBody>
      </p:sp>
    </p:spTree>
    <p:extLst>
      <p:ext uri="{BB962C8B-B14F-4D97-AF65-F5344CB8AC3E}">
        <p14:creationId xmlns:p14="http://schemas.microsoft.com/office/powerpoint/2010/main" val="160363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Study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500" dirty="0">
                <a:latin typeface="Helvetica Neue"/>
                <a:cs typeface="Helvetica Neue"/>
              </a:rPr>
              <a:t>To characterize gut microbial communities in Control and AD individuals </a:t>
            </a:r>
          </a:p>
          <a:p>
            <a:pPr marL="457200" indent="-457200">
              <a:buAutoNum type="arabicPeriod"/>
            </a:pPr>
            <a:r>
              <a:rPr lang="en-US" sz="2500" dirty="0">
                <a:latin typeface="Helvetica Neue"/>
                <a:cs typeface="Helvetica Neue"/>
              </a:rPr>
              <a:t>To associate gut </a:t>
            </a:r>
            <a:r>
              <a:rPr lang="en-US" sz="2500" dirty="0" err="1">
                <a:latin typeface="Helvetica Neue"/>
                <a:cs typeface="Helvetica Neue"/>
              </a:rPr>
              <a:t>microbiota</a:t>
            </a:r>
            <a:r>
              <a:rPr lang="en-US" sz="2500" dirty="0">
                <a:latin typeface="Helvetica Neue"/>
                <a:cs typeface="Helvetica Neue"/>
              </a:rPr>
              <a:t> and AD pathology measured by CSF biomarkers of AD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887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Participant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25 AD (CDR score 0.5-2) and 25 Control recruited from Wisconsin AD Research Center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24/25 AD participants were taking </a:t>
            </a:r>
            <a:r>
              <a:rPr lang="en-US" sz="1600" dirty="0" err="1">
                <a:latin typeface="Helvetica Neue"/>
                <a:cs typeface="Helvetica Neue"/>
              </a:rPr>
              <a:t>acetylcholinesterase</a:t>
            </a:r>
            <a:r>
              <a:rPr lang="en-US" sz="1600" dirty="0">
                <a:latin typeface="Helvetica Neue"/>
                <a:cs typeface="Helvetica Neue"/>
              </a:rPr>
              <a:t> inhibitor and/or </a:t>
            </a:r>
            <a:r>
              <a:rPr lang="en-US" sz="1600" dirty="0" err="1">
                <a:latin typeface="Helvetica Neue"/>
                <a:cs typeface="Helvetica Neue"/>
              </a:rPr>
              <a:t>memantine</a:t>
            </a:r>
            <a:endParaRPr lang="en-US" sz="1600" dirty="0">
              <a:latin typeface="Helvetica Neue"/>
              <a:cs typeface="Helvetica Neue"/>
            </a:endParaRP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Groups did not differ in age, sex, ethnicity, BMI, or diabetes status</a:t>
            </a: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9-03-22 at 1.2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4" y="3179375"/>
            <a:ext cx="5043977" cy="3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1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 Neue"/>
                <a:cs typeface="Helvetica Neue"/>
              </a:rPr>
              <a:t>Fecal sample was collected at home and returned by overnight delivery sample collection kits</a:t>
            </a:r>
          </a:p>
          <a:p>
            <a:pPr lvl="1"/>
            <a:r>
              <a:rPr lang="en-US" sz="1600" dirty="0">
                <a:latin typeface="Helvetica Neue"/>
                <a:cs typeface="Helvetica Neue"/>
              </a:rPr>
              <a:t>DNA was extracted from the fecal samples for bacterial 16S </a:t>
            </a:r>
            <a:r>
              <a:rPr lang="en-US" sz="1600" dirty="0" err="1">
                <a:latin typeface="Helvetica Neue"/>
                <a:cs typeface="Helvetica Neue"/>
              </a:rPr>
              <a:t>rRNA</a:t>
            </a:r>
            <a:r>
              <a:rPr lang="en-US" sz="1600" dirty="0">
                <a:latin typeface="Helvetica Neue"/>
                <a:cs typeface="Helvetica Neue"/>
              </a:rPr>
              <a:t> sequencing</a:t>
            </a:r>
          </a:p>
          <a:p>
            <a:pPr marL="457200" lvl="1" indent="0">
              <a:buNone/>
            </a:pPr>
            <a:endParaRPr lang="en-US" sz="1600" dirty="0">
              <a:latin typeface="Helvetica Neue"/>
              <a:cs typeface="Helvetica Neue"/>
            </a:endParaRPr>
          </a:p>
          <a:p>
            <a:r>
              <a:rPr lang="en-US" sz="2000" dirty="0">
                <a:latin typeface="Helvetica Neue"/>
                <a:cs typeface="Helvetica Neue"/>
              </a:rPr>
              <a:t>DNA sequence reads were clustered into </a:t>
            </a:r>
            <a:r>
              <a:rPr lang="en-US" sz="2000" b="1" dirty="0">
                <a:latin typeface="Helvetica Neue"/>
                <a:cs typeface="Helvetica Neue"/>
              </a:rPr>
              <a:t>operational taxonomic units (OTU) </a:t>
            </a:r>
            <a:r>
              <a:rPr lang="en-US" sz="2000" dirty="0">
                <a:latin typeface="Helvetica Neue"/>
                <a:cs typeface="Helvetica Neue"/>
              </a:rPr>
              <a:t>based on 97% similarity and assigned the lowest possible taxonomic classification</a:t>
            </a: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8115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  <a:cs typeface="Helvetica Neue"/>
              </a:rPr>
              <a:t>AD is associated with changes in the gut </a:t>
            </a:r>
            <a:r>
              <a:rPr lang="en-US" dirty="0" err="1">
                <a:latin typeface="Helvetica Neue"/>
                <a:cs typeface="Helvetica Neue"/>
              </a:rPr>
              <a:t>microbiome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 Neue"/>
                <a:cs typeface="Helvetica Neue"/>
              </a:rPr>
              <a:t>Composition of </a:t>
            </a:r>
            <a:r>
              <a:rPr lang="en-US" sz="2000" dirty="0" err="1">
                <a:latin typeface="Helvetica Neue"/>
                <a:cs typeface="Helvetica Neue"/>
              </a:rPr>
              <a:t>microbiome</a:t>
            </a:r>
            <a:r>
              <a:rPr lang="en-US" sz="2000" dirty="0">
                <a:latin typeface="Helvetica Neue"/>
                <a:cs typeface="Helvetica Neue"/>
              </a:rPr>
              <a:t> characterized by:</a:t>
            </a:r>
          </a:p>
          <a:p>
            <a:pPr lvl="1"/>
            <a:r>
              <a:rPr lang="en-US" sz="1600" b="1" dirty="0">
                <a:latin typeface="Helvetica Neue"/>
                <a:cs typeface="Helvetica Neue"/>
              </a:rPr>
              <a:t>Richness</a:t>
            </a:r>
            <a:r>
              <a:rPr lang="en-US" sz="1600" dirty="0">
                <a:latin typeface="Helvetica Neue"/>
                <a:cs typeface="Helvetica Neue"/>
              </a:rPr>
              <a:t>: number of OTUs present in a participant</a:t>
            </a:r>
          </a:p>
          <a:p>
            <a:pPr lvl="1"/>
            <a:r>
              <a:rPr lang="en-US" sz="1600" b="1" dirty="0">
                <a:latin typeface="Helvetica Neue"/>
                <a:cs typeface="Helvetica Neue"/>
              </a:rPr>
              <a:t>Alpha diversity</a:t>
            </a:r>
            <a:r>
              <a:rPr lang="en-US" sz="1600" dirty="0">
                <a:latin typeface="Helvetica Neue"/>
                <a:cs typeface="Helvetica Neue"/>
              </a:rPr>
              <a:t>: richness and abundance of OTUs within each participant</a:t>
            </a:r>
          </a:p>
          <a:p>
            <a:pPr lvl="1"/>
            <a:r>
              <a:rPr lang="en-US" sz="1600" b="1" dirty="0">
                <a:latin typeface="Helvetica Neue"/>
                <a:cs typeface="Helvetica Neue"/>
              </a:rPr>
              <a:t>Beta diversity</a:t>
            </a:r>
            <a:r>
              <a:rPr lang="en-US" sz="1600" dirty="0">
                <a:latin typeface="Helvetica Neue"/>
                <a:cs typeface="Helvetica Neue"/>
              </a:rPr>
              <a:t>: how different the composition of </a:t>
            </a:r>
            <a:r>
              <a:rPr lang="en-US" sz="1600" dirty="0" err="1">
                <a:latin typeface="Helvetica Neue"/>
                <a:cs typeface="Helvetica Neue"/>
              </a:rPr>
              <a:t>microbiome</a:t>
            </a:r>
            <a:r>
              <a:rPr lang="en-US" sz="1600" dirty="0">
                <a:latin typeface="Helvetica Neue"/>
                <a:cs typeface="Helvetica Neue"/>
              </a:rPr>
              <a:t> is between participants</a:t>
            </a:r>
          </a:p>
          <a:p>
            <a:pPr lvl="1"/>
            <a:endParaRPr lang="en-US" sz="1600" dirty="0">
              <a:latin typeface="Helvetica Neue"/>
              <a:cs typeface="Helvetica Neue"/>
            </a:endParaRPr>
          </a:p>
          <a:p>
            <a:pPr lvl="1"/>
            <a:endParaRPr lang="en-US" sz="1600" dirty="0">
              <a:latin typeface="Helvetica Neue"/>
              <a:cs typeface="Helvetica Neue"/>
            </a:endParaRPr>
          </a:p>
          <a:p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5" name="Picture 4" descr="Screen Shot 2019-03-28 at 10.44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25" y="3508235"/>
            <a:ext cx="5193172" cy="2617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6960" y="6272056"/>
            <a:ext cx="15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Alpha diversity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6369" y="6272056"/>
            <a:ext cx="15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/>
                <a:cs typeface="Helvetica Neue"/>
              </a:rPr>
              <a:t>Beta diversity</a:t>
            </a:r>
          </a:p>
        </p:txBody>
      </p:sp>
    </p:spTree>
    <p:extLst>
      <p:ext uri="{BB962C8B-B14F-4D97-AF65-F5344CB8AC3E}">
        <p14:creationId xmlns:p14="http://schemas.microsoft.com/office/powerpoint/2010/main" val="127602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  <a:cs typeface="Helvetica Neue"/>
              </a:rPr>
              <a:t>AD is associated with changes in the gut </a:t>
            </a:r>
            <a:r>
              <a:rPr lang="en-US" dirty="0" err="1">
                <a:latin typeface="Helvetica Neue"/>
                <a:cs typeface="Helvetica Neue"/>
              </a:rPr>
              <a:t>microbiome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9-03-28 at 10.47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38" y="2287702"/>
            <a:ext cx="4142097" cy="4163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3872" y="4386192"/>
            <a:ext cx="459395" cy="270200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1440" y="5521729"/>
            <a:ext cx="851233" cy="270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2157" y="1752601"/>
            <a:ext cx="5464669" cy="53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>
                <a:latin typeface="Helvetica Neue"/>
                <a:cs typeface="Helvetica Neue"/>
              </a:rPr>
              <a:t>Differential Abundance Analysis at OTU level</a:t>
            </a:r>
          </a:p>
          <a:p>
            <a:pPr lvl="1"/>
            <a:endParaRPr lang="en-US" sz="1600" dirty="0">
              <a:latin typeface="Helvetica Neue"/>
              <a:cs typeface="Helvetica Neue"/>
            </a:endParaRPr>
          </a:p>
          <a:p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3768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 Neue"/>
                <a:cs typeface="Helvetica Neue"/>
              </a:rPr>
              <a:t>AD is associated with changes in the gut </a:t>
            </a:r>
            <a:r>
              <a:rPr lang="en-US" dirty="0" err="1">
                <a:latin typeface="Helvetica Neue"/>
                <a:cs typeface="Helvetica Neue"/>
              </a:rPr>
              <a:t>microbiome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2000" dirty="0">
              <a:latin typeface="Helvetica Neue"/>
              <a:cs typeface="Helvetica Neu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9215" y="2158247"/>
            <a:ext cx="6312423" cy="3440659"/>
            <a:chOff x="1846938" y="2094254"/>
            <a:chExt cx="4854834" cy="2660781"/>
          </a:xfrm>
        </p:grpSpPr>
        <p:pic>
          <p:nvPicPr>
            <p:cNvPr id="5" name="Picture 4" descr="Screen Shot 2019-03-28 at 11.04.35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5"/>
            <a:stretch/>
          </p:blipFill>
          <p:spPr>
            <a:xfrm>
              <a:off x="1846938" y="2094254"/>
              <a:ext cx="4854834" cy="26607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45398" y="4330480"/>
              <a:ext cx="1148489" cy="270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53283" y="4330480"/>
              <a:ext cx="1148489" cy="270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220453" y="1623146"/>
            <a:ext cx="5464669" cy="535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>
                <a:latin typeface="Helvetica Neue"/>
                <a:cs typeface="Helvetica Neue"/>
              </a:rPr>
              <a:t>OTUs grouped at the phylum level</a:t>
            </a:r>
            <a:endParaRPr lang="en-US" sz="2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897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8593</TotalTime>
  <Words>883</Words>
  <Application>Microsoft Office PowerPoint</Application>
  <PresentationFormat>On-screen Show (4:3)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 Neue</vt:lpstr>
      <vt:lpstr>Office Theme</vt:lpstr>
      <vt:lpstr>Gut microbiome alterations in Alzheimer’s disease</vt:lpstr>
      <vt:lpstr>Terminology</vt:lpstr>
      <vt:lpstr>Introduction</vt:lpstr>
      <vt:lpstr>Study Objectives</vt:lpstr>
      <vt:lpstr>Participant Characteristics </vt:lpstr>
      <vt:lpstr>Study Design</vt:lpstr>
      <vt:lpstr>AD is associated with changes in the gut microbiome</vt:lpstr>
      <vt:lpstr>AD is associated with changes in the gut microbiome</vt:lpstr>
      <vt:lpstr>AD is associated with changes in the gut microbiome</vt:lpstr>
      <vt:lpstr>AD is associated with changes in the gut microbiome</vt:lpstr>
      <vt:lpstr>Gut-Brain Axis</vt:lpstr>
      <vt:lpstr>Genera abundance is correlated with CSF biomarkers of AD pathology</vt:lpstr>
      <vt:lpstr>Genera abundance is correlated with CSF biomarkers of AD pathology</vt:lpstr>
      <vt:lpstr>Genera abundance is correlated with CSF biomarkers of AD pathology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 microbiome alternations in Alzheimer’s disease</dc:title>
  <dc:creator>Ellie Joung</dc:creator>
  <cp:lastModifiedBy>Peter Kunach</cp:lastModifiedBy>
  <cp:revision>81</cp:revision>
  <dcterms:created xsi:type="dcterms:W3CDTF">2019-03-22T16:49:15Z</dcterms:created>
  <dcterms:modified xsi:type="dcterms:W3CDTF">2019-09-23T20:53:14Z</dcterms:modified>
</cp:coreProperties>
</file>