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06" r:id="rId2"/>
    <p:sldId id="405" r:id="rId3"/>
    <p:sldId id="257" r:id="rId4"/>
    <p:sldId id="407" r:id="rId5"/>
    <p:sldId id="337" r:id="rId6"/>
    <p:sldId id="285" r:id="rId7"/>
    <p:sldId id="354" r:id="rId8"/>
    <p:sldId id="353" r:id="rId9"/>
    <p:sldId id="325" r:id="rId10"/>
    <p:sldId id="314" r:id="rId11"/>
    <p:sldId id="263" r:id="rId12"/>
    <p:sldId id="403" r:id="rId13"/>
    <p:sldId id="284" r:id="rId14"/>
    <p:sldId id="258" r:id="rId15"/>
    <p:sldId id="298" r:id="rId16"/>
    <p:sldId id="299" r:id="rId17"/>
    <p:sldId id="300" r:id="rId18"/>
    <p:sldId id="302" r:id="rId19"/>
    <p:sldId id="408" r:id="rId20"/>
    <p:sldId id="294" r:id="rId21"/>
    <p:sldId id="340" r:id="rId22"/>
    <p:sldId id="348" r:id="rId23"/>
    <p:sldId id="287" r:id="rId2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9"/>
    <p:restoredTop sz="84073" autoAdjust="0"/>
  </p:normalViewPr>
  <p:slideViewPr>
    <p:cSldViewPr>
      <p:cViewPr varScale="1">
        <p:scale>
          <a:sx n="78" d="100"/>
          <a:sy n="78" d="100"/>
        </p:scale>
        <p:origin x="180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rada\Desktop\TAC_graph_A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ET\PD_ZNS\DPA_peak_fit_A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'141203DRAMA'!$J$7</c:f>
              <c:strCache>
                <c:ptCount val="1"/>
                <c:pt idx="0">
                  <c:v>Group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'141203DRAMA'!$L$7:$L$35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80-472A-9BE9-0ED0ABD91B40}"/>
            </c:ext>
          </c:extLst>
        </c:ser>
        <c:ser>
          <c:idx val="1"/>
          <c:order val="1"/>
          <c:tx>
            <c:strRef>
              <c:f>'141203DRAMA'!$J$36</c:f>
              <c:strCache>
                <c:ptCount val="1"/>
                <c:pt idx="0">
                  <c:v>pons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'141203DRAMA'!$L$36:$L$64</c:f>
              <c:numCache>
                <c:formatCode>General</c:formatCode>
                <c:ptCount val="29"/>
                <c:pt idx="0">
                  <c:v>2.8821840000000001</c:v>
                </c:pt>
                <c:pt idx="1">
                  <c:v>3.6954019999999987</c:v>
                </c:pt>
                <c:pt idx="2">
                  <c:v>65.627873999999949</c:v>
                </c:pt>
                <c:pt idx="3">
                  <c:v>82.889367999999948</c:v>
                </c:pt>
                <c:pt idx="4">
                  <c:v>316.01867799999906</c:v>
                </c:pt>
                <c:pt idx="5">
                  <c:v>190.63362099999998</c:v>
                </c:pt>
                <c:pt idx="6">
                  <c:v>415.45833299999845</c:v>
                </c:pt>
                <c:pt idx="7">
                  <c:v>335.31752899999964</c:v>
                </c:pt>
                <c:pt idx="8">
                  <c:v>258.24137899999869</c:v>
                </c:pt>
                <c:pt idx="9">
                  <c:v>322.53735599999851</c:v>
                </c:pt>
                <c:pt idx="10">
                  <c:v>303.06034499999976</c:v>
                </c:pt>
                <c:pt idx="11">
                  <c:v>280.58620699999875</c:v>
                </c:pt>
                <c:pt idx="12">
                  <c:v>200.91666699999999</c:v>
                </c:pt>
                <c:pt idx="13">
                  <c:v>261.13362100000001</c:v>
                </c:pt>
                <c:pt idx="14">
                  <c:v>285.56321799999876</c:v>
                </c:pt>
                <c:pt idx="15">
                  <c:v>228.01580499999963</c:v>
                </c:pt>
                <c:pt idx="16">
                  <c:v>230.31752900000001</c:v>
                </c:pt>
                <c:pt idx="17">
                  <c:v>182.445402</c:v>
                </c:pt>
                <c:pt idx="18">
                  <c:v>195.87787299999999</c:v>
                </c:pt>
                <c:pt idx="19">
                  <c:v>175.98994300000001</c:v>
                </c:pt>
                <c:pt idx="20">
                  <c:v>172.92672400000001</c:v>
                </c:pt>
                <c:pt idx="21">
                  <c:v>164.74712600000001</c:v>
                </c:pt>
                <c:pt idx="22">
                  <c:v>149.390805</c:v>
                </c:pt>
                <c:pt idx="23">
                  <c:v>124.72126400000035</c:v>
                </c:pt>
                <c:pt idx="24">
                  <c:v>149.93247100000059</c:v>
                </c:pt>
                <c:pt idx="25">
                  <c:v>155.98994300000001</c:v>
                </c:pt>
                <c:pt idx="26">
                  <c:v>153.007184</c:v>
                </c:pt>
                <c:pt idx="27">
                  <c:v>136.75574700000001</c:v>
                </c:pt>
                <c:pt idx="28">
                  <c:v>183.28304600000001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80-472A-9BE9-0ED0ABD91B40}"/>
            </c:ext>
          </c:extLst>
        </c:ser>
        <c:ser>
          <c:idx val="2"/>
          <c:order val="2"/>
          <c:tx>
            <c:strRef>
              <c:f>'141203DRAMA'!$J$65</c:f>
              <c:strCache>
                <c:ptCount val="1"/>
                <c:pt idx="0">
                  <c:v>mid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'141203DRAMA'!$L$65:$L$93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80-472A-9BE9-0ED0ABD91B40}"/>
            </c:ext>
          </c:extLst>
        </c:ser>
        <c:ser>
          <c:idx val="7"/>
          <c:order val="3"/>
          <c:tx>
            <c:strRef>
              <c:f>'141203DRAMA'!$J$94</c:f>
              <c:strCache>
                <c:ptCount val="1"/>
                <c:pt idx="0">
                  <c:v>United crb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'141203DRAMA'!$L$94:$L$122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80-472A-9BE9-0ED0ABD91B40}"/>
            </c:ext>
          </c:extLst>
        </c:ser>
        <c:ser>
          <c:idx val="8"/>
          <c:order val="4"/>
          <c:tx>
            <c:strRef>
              <c:f>'141203DRAMA'!$J$123</c:f>
              <c:strCache>
                <c:ptCount val="1"/>
                <c:pt idx="0">
                  <c:v>United hip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'141203DRAMA'!$L$123:$L$151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380-472A-9BE9-0ED0ABD91B40}"/>
            </c:ext>
          </c:extLst>
        </c:ser>
        <c:ser>
          <c:idx val="9"/>
          <c:order val="5"/>
          <c:tx>
            <c:strRef>
              <c:f>'141203DRAMA'!$J$152</c:f>
              <c:strCache>
                <c:ptCount val="1"/>
                <c:pt idx="0">
                  <c:v>United phc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'141203DRAMA'!$L$152:$L$180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380-472A-9BE9-0ED0ABD91B40}"/>
            </c:ext>
          </c:extLst>
        </c:ser>
        <c:ser>
          <c:idx val="10"/>
          <c:order val="6"/>
          <c:tx>
            <c:strRef>
              <c:f>'141203DRAMA'!$J$181</c:f>
              <c:strCache>
                <c:ptCount val="1"/>
                <c:pt idx="0">
                  <c:v>United amy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'141203DRAMA'!$L$181:$L$209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380-472A-9BE9-0ED0ABD91B40}"/>
            </c:ext>
          </c:extLst>
        </c:ser>
        <c:ser>
          <c:idx val="11"/>
          <c:order val="7"/>
          <c:tx>
            <c:strRef>
              <c:f>'141203DRAMA'!$J$210</c:f>
              <c:strCache>
                <c:ptCount val="1"/>
                <c:pt idx="0">
                  <c:v>United acc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'141203DRAMA'!$L$210:$L$238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380-472A-9BE9-0ED0ABD91B40}"/>
            </c:ext>
          </c:extLst>
        </c:ser>
        <c:ser>
          <c:idx val="12"/>
          <c:order val="8"/>
          <c:tx>
            <c:strRef>
              <c:f>'141203DRAMA'!$J$239</c:f>
              <c:strCache>
                <c:ptCount val="1"/>
                <c:pt idx="0">
                  <c:v>United cau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'141203DRAMA'!$L$239:$L$267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380-472A-9BE9-0ED0ABD91B40}"/>
            </c:ext>
          </c:extLst>
        </c:ser>
        <c:ser>
          <c:idx val="13"/>
          <c:order val="9"/>
          <c:tx>
            <c:strRef>
              <c:f>'141203DRAMA'!$J$268</c:f>
              <c:strCache>
                <c:ptCount val="1"/>
                <c:pt idx="0">
                  <c:v>United put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'141203DRAMA'!$L$268:$L$296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380-472A-9BE9-0ED0ABD91B40}"/>
            </c:ext>
          </c:extLst>
        </c:ser>
        <c:ser>
          <c:idx val="14"/>
          <c:order val="10"/>
          <c:tx>
            <c:strRef>
              <c:f>'141203DRAMA'!$J$297</c:f>
              <c:strCache>
                <c:ptCount val="1"/>
                <c:pt idx="0">
                  <c:v>United th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'141203DRAMA'!$L$297:$L$325</c:f>
              <c:numCache>
                <c:formatCode>General</c:formatCode>
                <c:ptCount val="29"/>
                <c:pt idx="0">
                  <c:v>3.6717949999999999</c:v>
                </c:pt>
                <c:pt idx="1">
                  <c:v>29.696296</c:v>
                </c:pt>
                <c:pt idx="2">
                  <c:v>65.403988999999982</c:v>
                </c:pt>
                <c:pt idx="3">
                  <c:v>222.07521399999999</c:v>
                </c:pt>
                <c:pt idx="4">
                  <c:v>402.27122499999894</c:v>
                </c:pt>
                <c:pt idx="5">
                  <c:v>608.41196599999762</c:v>
                </c:pt>
                <c:pt idx="6">
                  <c:v>459.129345</c:v>
                </c:pt>
                <c:pt idx="7">
                  <c:v>444.25413099999963</c:v>
                </c:pt>
                <c:pt idx="8">
                  <c:v>468.69458700000001</c:v>
                </c:pt>
                <c:pt idx="9">
                  <c:v>401.92022799999893</c:v>
                </c:pt>
                <c:pt idx="10">
                  <c:v>373.49230799999845</c:v>
                </c:pt>
                <c:pt idx="11">
                  <c:v>337.45413099999894</c:v>
                </c:pt>
                <c:pt idx="12">
                  <c:v>346.34472900000014</c:v>
                </c:pt>
                <c:pt idx="13">
                  <c:v>366.49344699999875</c:v>
                </c:pt>
                <c:pt idx="14">
                  <c:v>326.01253599999893</c:v>
                </c:pt>
                <c:pt idx="15">
                  <c:v>286.79259299999893</c:v>
                </c:pt>
                <c:pt idx="16">
                  <c:v>271.39601099999851</c:v>
                </c:pt>
                <c:pt idx="17">
                  <c:v>234.00683800000004</c:v>
                </c:pt>
                <c:pt idx="18">
                  <c:v>213.50712300000001</c:v>
                </c:pt>
                <c:pt idx="19">
                  <c:v>212.39487199999999</c:v>
                </c:pt>
                <c:pt idx="20">
                  <c:v>206.691168</c:v>
                </c:pt>
                <c:pt idx="21">
                  <c:v>191.82393200000001</c:v>
                </c:pt>
                <c:pt idx="22">
                  <c:v>178.96524200000039</c:v>
                </c:pt>
                <c:pt idx="23">
                  <c:v>181.233048</c:v>
                </c:pt>
                <c:pt idx="24">
                  <c:v>164.26837600000007</c:v>
                </c:pt>
                <c:pt idx="25">
                  <c:v>190.29002800000001</c:v>
                </c:pt>
                <c:pt idx="26">
                  <c:v>180.69743600000069</c:v>
                </c:pt>
                <c:pt idx="27">
                  <c:v>185.994302</c:v>
                </c:pt>
                <c:pt idx="28">
                  <c:v>198.98404600000069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380-472A-9BE9-0ED0ABD91B40}"/>
            </c:ext>
          </c:extLst>
        </c:ser>
        <c:ser>
          <c:idx val="15"/>
          <c:order val="11"/>
          <c:tx>
            <c:strRef>
              <c:f>'141203DRAMA'!$J$326</c:f>
              <c:strCache>
                <c:ptCount val="1"/>
                <c:pt idx="0">
                  <c:v>United pcc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'141203DRAMA'!$L$326:$L$354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380-472A-9BE9-0ED0ABD91B40}"/>
            </c:ext>
          </c:extLst>
        </c:ser>
        <c:ser>
          <c:idx val="16"/>
          <c:order val="12"/>
          <c:tx>
            <c:strRef>
              <c:f>'141203DRAMA'!$J$355</c:f>
              <c:strCache>
                <c:ptCount val="1"/>
                <c:pt idx="0">
                  <c:v>United pc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'141203DRAMA'!$L$355:$L$383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1380-472A-9BE9-0ED0ABD91B40}"/>
            </c:ext>
          </c:extLst>
        </c:ser>
        <c:ser>
          <c:idx val="17"/>
          <c:order val="13"/>
          <c:tx>
            <c:strRef>
              <c:f>'141203DRAMA'!$J$384</c:f>
              <c:strCache>
                <c:ptCount val="1"/>
                <c:pt idx="0">
                  <c:v>United sfc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'141203DRAMA'!$L$384:$L$412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380-472A-9BE9-0ED0ABD91B40}"/>
            </c:ext>
          </c:extLst>
        </c:ser>
        <c:ser>
          <c:idx val="18"/>
          <c:order val="14"/>
          <c:tx>
            <c:strRef>
              <c:f>'141203DRAMA'!$J$413</c:f>
              <c:strCache>
                <c:ptCount val="1"/>
                <c:pt idx="0">
                  <c:v>United mfc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'141203DRAMA'!$L$413:$L$441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1380-472A-9BE9-0ED0ABD91B40}"/>
            </c:ext>
          </c:extLst>
        </c:ser>
        <c:ser>
          <c:idx val="19"/>
          <c:order val="15"/>
          <c:tx>
            <c:strRef>
              <c:f>'141203DRAMA'!$J$442</c:f>
              <c:strCache>
                <c:ptCount val="1"/>
                <c:pt idx="0">
                  <c:v>United oci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'141203DRAMA'!$L$442:$L$470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1380-472A-9BE9-0ED0ABD91B40}"/>
            </c:ext>
          </c:extLst>
        </c:ser>
        <c:ser>
          <c:idx val="20"/>
          <c:order val="16"/>
          <c:tx>
            <c:strRef>
              <c:f>'141203DRAMA'!$J$471</c:f>
              <c:strCache>
                <c:ptCount val="1"/>
                <c:pt idx="0">
                  <c:v>United temp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'141203DRAMA'!$L$471:$L$499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1380-472A-9BE9-0ED0ABD91B40}"/>
            </c:ext>
          </c:extLst>
        </c:ser>
        <c:ser>
          <c:idx val="21"/>
          <c:order val="17"/>
          <c:tx>
            <c:strRef>
              <c:f>'141203DRAMA'!$J$500</c:f>
              <c:strCache>
                <c:ptCount val="1"/>
                <c:pt idx="0">
                  <c:v>United pari</c:v>
                </c:pt>
              </c:strCache>
            </c:strRef>
          </c:tx>
          <c:marker>
            <c:symbol val="none"/>
          </c:marker>
          <c:cat>
            <c:numRef>
              <c:f>'141203DRAMA'!$K$7:$K$35</c:f>
              <c:numCache>
                <c:formatCode>General</c:formatCode>
                <c:ptCount val="2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</c:numCache>
            </c:numRef>
          </c:cat>
          <c:val>
            <c:numRef>
              <c:f>'141203DRAMA'!$L$500:$L$528</c:f>
              <c:numCache>
                <c:formatCode>General</c:formatCode>
                <c:ptCount val="2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1380-472A-9BE9-0ED0ABD91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086080"/>
        <c:axId val="73087616"/>
      </c:lineChart>
      <c:catAx>
        <c:axId val="7308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3087616"/>
        <c:crosses val="autoZero"/>
        <c:auto val="1"/>
        <c:lblAlgn val="ctr"/>
        <c:lblOffset val="100"/>
        <c:noMultiLvlLbl val="0"/>
      </c:catAx>
      <c:valAx>
        <c:axId val="73087616"/>
        <c:scaling>
          <c:orientation val="minMax"/>
          <c:max val="65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3086080"/>
        <c:crosses val="autoZero"/>
        <c:crossBetween val="between"/>
        <c:maj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728099325328786E-2"/>
          <c:y val="6.3899127230823263E-2"/>
          <c:w val="0.87828521849400731"/>
          <c:h val="0.85653052067436819"/>
        </c:manualLayout>
      </c:layout>
      <c:scatterChart>
        <c:scatterStyle val="lineMarker"/>
        <c:varyColors val="0"/>
        <c:ser>
          <c:idx val="1"/>
          <c:order val="0"/>
          <c:tx>
            <c:strRef>
              <c:f>'502'!$P$71</c:f>
              <c:strCache>
                <c:ptCount val="1"/>
                <c:pt idx="0">
                  <c:v>両視床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'502'!$N$72:$N$94</c:f>
              <c:numCache>
                <c:formatCode>General</c:formatCode>
                <c:ptCount val="23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330</c:v>
                </c:pt>
                <c:pt idx="12">
                  <c:v>510</c:v>
                </c:pt>
                <c:pt idx="13">
                  <c:v>750</c:v>
                </c:pt>
                <c:pt idx="14">
                  <c:v>1050</c:v>
                </c:pt>
                <c:pt idx="15">
                  <c:v>1350</c:v>
                </c:pt>
                <c:pt idx="16">
                  <c:v>1650</c:v>
                </c:pt>
                <c:pt idx="17">
                  <c:v>1950</c:v>
                </c:pt>
                <c:pt idx="18">
                  <c:v>2250</c:v>
                </c:pt>
                <c:pt idx="19">
                  <c:v>2550</c:v>
                </c:pt>
                <c:pt idx="20">
                  <c:v>2850</c:v>
                </c:pt>
                <c:pt idx="21">
                  <c:v>3150</c:v>
                </c:pt>
                <c:pt idx="22">
                  <c:v>3450</c:v>
                </c:pt>
              </c:numCache>
            </c:numRef>
          </c:xVal>
          <c:yVal>
            <c:numRef>
              <c:f>'502'!$P$72:$P$94</c:f>
              <c:numCache>
                <c:formatCode>General</c:formatCode>
                <c:ptCount val="23"/>
                <c:pt idx="0">
                  <c:v>-25.815912999999998</c:v>
                </c:pt>
                <c:pt idx="1">
                  <c:v>-66.365054999999998</c:v>
                </c:pt>
                <c:pt idx="2">
                  <c:v>171.84295399999999</c:v>
                </c:pt>
                <c:pt idx="3">
                  <c:v>289.160686</c:v>
                </c:pt>
                <c:pt idx="4">
                  <c:v>469.26677100000001</c:v>
                </c:pt>
                <c:pt idx="5">
                  <c:v>523.40873599999998</c:v>
                </c:pt>
                <c:pt idx="6">
                  <c:v>554.19188799999995</c:v>
                </c:pt>
                <c:pt idx="7">
                  <c:v>564.21580900000004</c:v>
                </c:pt>
                <c:pt idx="8">
                  <c:v>735.35205399999995</c:v>
                </c:pt>
                <c:pt idx="9">
                  <c:v>832.67186700000002</c:v>
                </c:pt>
                <c:pt idx="10">
                  <c:v>1000.837753</c:v>
                </c:pt>
                <c:pt idx="11">
                  <c:v>1028.6250649999999</c:v>
                </c:pt>
                <c:pt idx="12">
                  <c:v>1208.8424339999999</c:v>
                </c:pt>
                <c:pt idx="13">
                  <c:v>1181.7457099999999</c:v>
                </c:pt>
                <c:pt idx="14">
                  <c:v>1183.8273529999999</c:v>
                </c:pt>
                <c:pt idx="15">
                  <c:v>1120.852314</c:v>
                </c:pt>
                <c:pt idx="16">
                  <c:v>1166.9833590000001</c:v>
                </c:pt>
                <c:pt idx="17">
                  <c:v>1073.5689030000001</c:v>
                </c:pt>
                <c:pt idx="18">
                  <c:v>1043.1201249999999</c:v>
                </c:pt>
                <c:pt idx="19">
                  <c:v>970.78679099999999</c:v>
                </c:pt>
                <c:pt idx="20">
                  <c:v>1011.00208</c:v>
                </c:pt>
                <c:pt idx="21">
                  <c:v>901.61934499999995</c:v>
                </c:pt>
                <c:pt idx="22">
                  <c:v>886.84919400000001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0F-481D-A999-00120CB84140}"/>
            </c:ext>
          </c:extLst>
        </c:ser>
        <c:ser>
          <c:idx val="2"/>
          <c:order val="1"/>
          <c:tx>
            <c:strRef>
              <c:f>'502'!$Q$71</c:f>
              <c:strCache>
                <c:ptCount val="1"/>
                <c:pt idx="0">
                  <c:v>補正NIC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xVal>
            <c:numRef>
              <c:f>'502'!$N$72:$N$94</c:f>
              <c:numCache>
                <c:formatCode>General</c:formatCode>
                <c:ptCount val="23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330</c:v>
                </c:pt>
                <c:pt idx="12">
                  <c:v>510</c:v>
                </c:pt>
                <c:pt idx="13">
                  <c:v>750</c:v>
                </c:pt>
                <c:pt idx="14">
                  <c:v>1050</c:v>
                </c:pt>
                <c:pt idx="15">
                  <c:v>1350</c:v>
                </c:pt>
                <c:pt idx="16">
                  <c:v>1650</c:v>
                </c:pt>
                <c:pt idx="17">
                  <c:v>1950</c:v>
                </c:pt>
                <c:pt idx="18">
                  <c:v>2250</c:v>
                </c:pt>
                <c:pt idx="19">
                  <c:v>2550</c:v>
                </c:pt>
                <c:pt idx="20">
                  <c:v>2850</c:v>
                </c:pt>
                <c:pt idx="21">
                  <c:v>3150</c:v>
                </c:pt>
                <c:pt idx="22">
                  <c:v>3450</c:v>
                </c:pt>
              </c:numCache>
            </c:numRef>
          </c:xVal>
          <c:yVal>
            <c:numRef>
              <c:f>'502'!$Q$72:$Q$94</c:f>
              <c:numCache>
                <c:formatCode>General</c:formatCode>
                <c:ptCount val="23"/>
                <c:pt idx="0">
                  <c:v>-1.3522923956553921</c:v>
                </c:pt>
                <c:pt idx="1">
                  <c:v>-7.5471488228023889</c:v>
                </c:pt>
                <c:pt idx="2">
                  <c:v>37.219338035848466</c:v>
                </c:pt>
                <c:pt idx="3">
                  <c:v>163.61417594887604</c:v>
                </c:pt>
                <c:pt idx="4">
                  <c:v>296.89595512864975</c:v>
                </c:pt>
                <c:pt idx="5">
                  <c:v>382.76467243095215</c:v>
                </c:pt>
                <c:pt idx="6">
                  <c:v>486.39443849624689</c:v>
                </c:pt>
                <c:pt idx="7">
                  <c:v>524.33826291297123</c:v>
                </c:pt>
                <c:pt idx="8">
                  <c:v>624.3931335821095</c:v>
                </c:pt>
                <c:pt idx="9">
                  <c:v>716.51327908057817</c:v>
                </c:pt>
                <c:pt idx="10">
                  <c:v>800.65924078115665</c:v>
                </c:pt>
                <c:pt idx="11">
                  <c:v>883.98801288687639</c:v>
                </c:pt>
                <c:pt idx="12">
                  <c:v>901.4107143</c:v>
                </c:pt>
                <c:pt idx="13">
                  <c:v>886.1287015025074</c:v>
                </c:pt>
                <c:pt idx="14">
                  <c:v>814.28256844460964</c:v>
                </c:pt>
                <c:pt idx="15">
                  <c:v>774.58857933413572</c:v>
                </c:pt>
                <c:pt idx="16">
                  <c:v>716.16339841219519</c:v>
                </c:pt>
                <c:pt idx="17">
                  <c:v>678.04778033693083</c:v>
                </c:pt>
                <c:pt idx="18">
                  <c:v>627.58455898500347</c:v>
                </c:pt>
                <c:pt idx="19">
                  <c:v>587.51914829341013</c:v>
                </c:pt>
                <c:pt idx="20">
                  <c:v>566.99745679311889</c:v>
                </c:pt>
                <c:pt idx="21">
                  <c:v>541.74970824653201</c:v>
                </c:pt>
                <c:pt idx="22">
                  <c:v>509.15320436027747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0F-481D-A999-00120CB84140}"/>
            </c:ext>
          </c:extLst>
        </c:ser>
        <c:ser>
          <c:idx val="3"/>
          <c:order val="2"/>
          <c:tx>
            <c:strRef>
              <c:f>'502'!$S$36</c:f>
              <c:strCache>
                <c:ptCount val="1"/>
                <c:pt idx="0">
                  <c:v>small group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'502'!$N$37:$N$69</c:f>
              <c:numCache>
                <c:formatCode>General</c:formatCode>
                <c:ptCount val="33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70</c:v>
                </c:pt>
                <c:pt idx="7">
                  <c:v>90</c:v>
                </c:pt>
                <c:pt idx="8">
                  <c:v>110</c:v>
                </c:pt>
                <c:pt idx="9">
                  <c:v>150</c:v>
                </c:pt>
                <c:pt idx="10">
                  <c:v>210</c:v>
                </c:pt>
                <c:pt idx="11">
                  <c:v>270</c:v>
                </c:pt>
                <c:pt idx="12">
                  <c:v>330</c:v>
                </c:pt>
                <c:pt idx="13">
                  <c:v>390</c:v>
                </c:pt>
                <c:pt idx="14">
                  <c:v>450</c:v>
                </c:pt>
                <c:pt idx="15">
                  <c:v>570</c:v>
                </c:pt>
                <c:pt idx="16">
                  <c:v>750</c:v>
                </c:pt>
                <c:pt idx="17">
                  <c:v>930</c:v>
                </c:pt>
                <c:pt idx="18">
                  <c:v>1110</c:v>
                </c:pt>
                <c:pt idx="19">
                  <c:v>1350</c:v>
                </c:pt>
                <c:pt idx="20">
                  <c:v>1650</c:v>
                </c:pt>
                <c:pt idx="21">
                  <c:v>1950</c:v>
                </c:pt>
                <c:pt idx="22">
                  <c:v>2250</c:v>
                </c:pt>
                <c:pt idx="23">
                  <c:v>2550</c:v>
                </c:pt>
                <c:pt idx="24">
                  <c:v>2850</c:v>
                </c:pt>
                <c:pt idx="25">
                  <c:v>3150</c:v>
                </c:pt>
                <c:pt idx="26">
                  <c:v>3450</c:v>
                </c:pt>
                <c:pt idx="27">
                  <c:v>3750</c:v>
                </c:pt>
                <c:pt idx="28">
                  <c:v>4050</c:v>
                </c:pt>
                <c:pt idx="29">
                  <c:v>4350</c:v>
                </c:pt>
                <c:pt idx="30">
                  <c:v>4650</c:v>
                </c:pt>
                <c:pt idx="31">
                  <c:v>4950</c:v>
                </c:pt>
                <c:pt idx="32">
                  <c:v>5250</c:v>
                </c:pt>
              </c:numCache>
            </c:numRef>
          </c:xVal>
          <c:yVal>
            <c:numRef>
              <c:f>'502'!$S$37:$S$69</c:f>
              <c:numCache>
                <c:formatCode>General</c:formatCode>
                <c:ptCount val="33"/>
                <c:pt idx="0">
                  <c:v>-75.208333333333329</c:v>
                </c:pt>
                <c:pt idx="1">
                  <c:v>-152.97023809523807</c:v>
                </c:pt>
                <c:pt idx="2">
                  <c:v>173.20238095238099</c:v>
                </c:pt>
                <c:pt idx="3">
                  <c:v>335.30952380952368</c:v>
                </c:pt>
                <c:pt idx="4">
                  <c:v>429.32738095238068</c:v>
                </c:pt>
                <c:pt idx="5">
                  <c:v>187.88095238095232</c:v>
                </c:pt>
                <c:pt idx="6">
                  <c:v>224.25</c:v>
                </c:pt>
                <c:pt idx="7">
                  <c:v>499.93452380952368</c:v>
                </c:pt>
                <c:pt idx="8">
                  <c:v>480.19642857142827</c:v>
                </c:pt>
                <c:pt idx="9">
                  <c:v>541.7619047619047</c:v>
                </c:pt>
                <c:pt idx="10">
                  <c:v>672.70833333333337</c:v>
                </c:pt>
                <c:pt idx="11">
                  <c:v>604.46428571428567</c:v>
                </c:pt>
                <c:pt idx="12">
                  <c:v>581.625</c:v>
                </c:pt>
                <c:pt idx="13">
                  <c:v>538.375</c:v>
                </c:pt>
                <c:pt idx="14">
                  <c:v>901.41071428571411</c:v>
                </c:pt>
                <c:pt idx="15">
                  <c:v>672.06547619047603</c:v>
                </c:pt>
                <c:pt idx="16">
                  <c:v>898.38095238095229</c:v>
                </c:pt>
                <c:pt idx="17">
                  <c:v>792.21428571428567</c:v>
                </c:pt>
                <c:pt idx="18">
                  <c:v>725.04761904761892</c:v>
                </c:pt>
                <c:pt idx="19">
                  <c:v>816.43452380952374</c:v>
                </c:pt>
                <c:pt idx="20">
                  <c:v>616.46428571428567</c:v>
                </c:pt>
                <c:pt idx="21">
                  <c:v>834.41666666666663</c:v>
                </c:pt>
                <c:pt idx="22">
                  <c:v>619.04166666666663</c:v>
                </c:pt>
                <c:pt idx="23">
                  <c:v>612.10714285714266</c:v>
                </c:pt>
                <c:pt idx="24">
                  <c:v>626.375</c:v>
                </c:pt>
                <c:pt idx="25">
                  <c:v>525.67857142857133</c:v>
                </c:pt>
                <c:pt idx="26">
                  <c:v>409.42261904761898</c:v>
                </c:pt>
                <c:pt idx="27">
                  <c:v>539.75</c:v>
                </c:pt>
                <c:pt idx="28">
                  <c:v>497.17857142857133</c:v>
                </c:pt>
                <c:pt idx="29">
                  <c:v>635.61904761904736</c:v>
                </c:pt>
                <c:pt idx="30">
                  <c:v>501.52380952380935</c:v>
                </c:pt>
                <c:pt idx="31">
                  <c:v>442.24404761904754</c:v>
                </c:pt>
                <c:pt idx="32">
                  <c:v>23.321428571428669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E0F-481D-A999-00120CB84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794816"/>
        <c:axId val="85796352"/>
      </c:scatterChart>
      <c:valAx>
        <c:axId val="85794816"/>
        <c:scaling>
          <c:orientation val="minMax"/>
          <c:max val="360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85796352"/>
        <c:crosses val="autoZero"/>
        <c:crossBetween val="midCat"/>
      </c:valAx>
      <c:valAx>
        <c:axId val="8579635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794816"/>
        <c:crosses val="autoZero"/>
        <c:crossBetween val="midCat"/>
      </c:valAx>
    </c:plotArea>
    <c:plotVisOnly val="1"/>
    <c:dispBlanksAs val="gap"/>
    <c:showDLblsOverMax val="0"/>
  </c:chart>
  <c:spPr>
    <a:ln w="25400"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5DB61-3581-4931-9416-0223133140B9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742E9-BA4D-4EC0-9E5D-35857CC3A1B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18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defRPr/>
            </a:pPr>
            <a:r>
              <a:rPr lang="en-US" altLang="ja-JP" dirty="0"/>
              <a:t>We would like to present </a:t>
            </a:r>
            <a:r>
              <a:rPr lang="en-US" altLang="ja-JP" sz="1200" b="0" dirty="0">
                <a:latin typeface="Arial" pitchFamily="34" charset="0"/>
                <a:cs typeface="Arial" pitchFamily="34" charset="0"/>
              </a:rPr>
              <a:t>tau deposition and </a:t>
            </a:r>
            <a:r>
              <a:rPr lang="en-US" altLang="ja-JP" sz="1200" b="0" dirty="0" err="1">
                <a:latin typeface="Arial" pitchFamily="34" charset="0"/>
                <a:cs typeface="Arial" pitchFamily="34" charset="0"/>
              </a:rPr>
              <a:t>microglial</a:t>
            </a:r>
            <a:r>
              <a:rPr lang="en-US" altLang="ja-JP" sz="1200" b="0" dirty="0">
                <a:latin typeface="Arial" pitchFamily="34" charset="0"/>
                <a:cs typeface="Arial" pitchFamily="34" charset="0"/>
              </a:rPr>
              <a:t> activation in the living brain of early-stage Alzheimer disease. </a:t>
            </a:r>
            <a:endParaRPr lang="ja-JP" alt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5E65F-663A-4416-9B0F-CD8299B67555}" type="slidenum">
              <a:rPr lang="ja-JP" altLang="en-US" smtClean="0">
                <a:ea typeface="ＭＳ Ｐゴシック" charset="-128"/>
              </a:rPr>
              <a:pPr/>
              <a:t>1</a:t>
            </a:fld>
            <a:endParaRPr lang="ja-JP" alt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Twenty AD patients and age-matched twenty normal controls </a:t>
            </a:r>
            <a:r>
              <a:rPr lang="en-US" altLang="ja-JP" sz="12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were recruited</a:t>
            </a:r>
            <a:r>
              <a:rPr lang="en-US" altLang="ja-JP" dirty="0"/>
              <a:t> in this study. </a:t>
            </a:r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All participants underwent PBB3 and DPA PET measurement.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The binding potential was estimated on the simplified reference tissue model.</a:t>
            </a:r>
          </a:p>
        </p:txBody>
      </p:sp>
      <p:sp>
        <p:nvSpPr>
          <p:cNvPr id="18436" name="スライド番号プレースホルダ 3"/>
          <p:cNvSpPr txBox="1">
            <a:spLocks noGrp="1"/>
          </p:cNvSpPr>
          <p:nvPr/>
        </p:nvSpPr>
        <p:spPr bwMode="auto">
          <a:xfrm>
            <a:off x="3885074" y="8685538"/>
            <a:ext cx="2971836" cy="45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 defTabSz="914283"/>
            <a:fld id="{D2CD2A24-6072-4392-AF48-BC9AACDFDF7A}" type="slidenum">
              <a:rPr lang="ja-JP" altLang="en-US" sz="1200"/>
              <a:pPr algn="r" defTabSz="914283"/>
              <a:t>13</a:t>
            </a:fld>
            <a:endParaRPr lang="ja-JP" alt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altLang="ja-JP" sz="1200" dirty="0">
                <a:latin typeface="Arial" pitchFamily="34" charset="0"/>
                <a:ea typeface="ＭＳ Ｐゴシック" pitchFamily="50" charset="-128"/>
                <a:cs typeface="Arial" pitchFamily="34" charset="0"/>
              </a:rPr>
              <a:t>In addition, 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PIB PET examination was performed to confirm the diagnosis of AD.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Furthermore, to evaluate glucose metabolism, FDG PET examination was also performed.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endParaRPr lang="en-US" altLang="ja-JP" sz="12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To identify the regions in which AD patients showed higher level of tau deposition or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microglial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activation in the AD compared to control, 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we underwent two-sample t-test using SPM8. 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In addition, to assess the relationship between tau pathology and activated microglia or other clinical feature, correlation analysis and ROI analysis were also conducted.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endParaRPr lang="en-US" altLang="ja-JP" sz="12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endParaRPr lang="en-US" altLang="ja-JP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sz="1200" dirty="0">
                <a:latin typeface="Arial" pitchFamily="34" charset="0"/>
                <a:cs typeface="Arial" pitchFamily="34" charset="0"/>
              </a:rPr>
              <a:t>● 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The total AD patients group showed a significantly higher level of [</a:t>
            </a:r>
            <a:r>
              <a:rPr lang="en-US" altLang="ja-JP" sz="1200" baseline="30000" dirty="0">
                <a:latin typeface="Arial" pitchFamily="34" charset="0"/>
                <a:cs typeface="Arial" pitchFamily="34" charset="0"/>
              </a:rPr>
              <a:t>11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C]PBB3 BP</a:t>
            </a:r>
            <a:r>
              <a:rPr lang="en-US" altLang="ja-JP" sz="1200" baseline="-25000" dirty="0">
                <a:latin typeface="Arial" pitchFamily="34" charset="0"/>
                <a:cs typeface="Arial" pitchFamily="34" charset="0"/>
              </a:rPr>
              <a:t>ND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in the temporal, parietal, and frontal cortices compared to normal control group. </a:t>
            </a:r>
          </a:p>
          <a:p>
            <a:r>
              <a:rPr lang="ja-JP" altLang="en-US" sz="1200" dirty="0">
                <a:latin typeface="Arial" pitchFamily="34" charset="0"/>
                <a:cs typeface="Arial" pitchFamily="34" charset="0"/>
              </a:rPr>
              <a:t>● 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The AD subgroup at the CDR 0.5 showed a significant increase in [</a:t>
            </a:r>
            <a:r>
              <a:rPr lang="en-US" altLang="ja-JP" sz="1200" baseline="30000" dirty="0">
                <a:latin typeface="Arial" pitchFamily="34" charset="0"/>
                <a:cs typeface="Arial" pitchFamily="34" charset="0"/>
              </a:rPr>
              <a:t>11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C]PBB3 BP</a:t>
            </a:r>
            <a:r>
              <a:rPr lang="en-US" altLang="ja-JP" sz="1200" baseline="-25000" dirty="0">
                <a:latin typeface="Arial" pitchFamily="34" charset="0"/>
                <a:cs typeface="Arial" pitchFamily="34" charset="0"/>
              </a:rPr>
              <a:t>ND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especially in the temporal and parietal cortices. Increases in [</a:t>
            </a:r>
            <a:r>
              <a:rPr lang="en-US" altLang="ja-JP" sz="1200" baseline="30000" dirty="0">
                <a:latin typeface="Arial" pitchFamily="34" charset="0"/>
                <a:cs typeface="Arial" pitchFamily="34" charset="0"/>
              </a:rPr>
              <a:t>11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C]PBB3 BP</a:t>
            </a:r>
            <a:r>
              <a:rPr lang="en-US" altLang="ja-JP" sz="1200" baseline="-25000" dirty="0">
                <a:latin typeface="Arial" pitchFamily="34" charset="0"/>
                <a:cs typeface="Arial" pitchFamily="34" charset="0"/>
              </a:rPr>
              <a:t>ND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were found more broadly in the AD subgroup at the CDR1</a:t>
            </a:r>
            <a:endParaRPr lang="ja-JP" altLang="ja-JP" sz="1200" dirty="0">
              <a:latin typeface="Arial" pitchFamily="34" charset="0"/>
              <a:cs typeface="Arial" pitchFamily="34" charset="0"/>
            </a:endParaRPr>
          </a:p>
          <a:p>
            <a:endParaRPr kumimoji="1" lang="ja-JP" altLang="en-US" b="0" i="0" u="none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sz="1200">
                <a:latin typeface="Century" panose="02040604050505020304" pitchFamily="18" charset="0"/>
                <a:cs typeface="Arial" pitchFamily="34" charset="0"/>
              </a:rPr>
              <a:t>Increases in [</a:t>
            </a:r>
            <a:r>
              <a:rPr lang="en-US" altLang="ja-JP" sz="1200" baseline="30000">
                <a:latin typeface="Century" panose="02040604050505020304" pitchFamily="18" charset="0"/>
                <a:cs typeface="Arial" pitchFamily="34" charset="0"/>
              </a:rPr>
              <a:t>11</a:t>
            </a:r>
            <a:r>
              <a:rPr lang="en-US" altLang="ja-JP" sz="1200">
                <a:latin typeface="Century" panose="02040604050505020304" pitchFamily="18" charset="0"/>
                <a:cs typeface="Arial" pitchFamily="34" charset="0"/>
              </a:rPr>
              <a:t>C]DPA BP</a:t>
            </a:r>
            <a:r>
              <a:rPr lang="en-US" altLang="ja-JP" sz="1200" baseline="-25000">
                <a:latin typeface="Century" panose="02040604050505020304" pitchFamily="18" charset="0"/>
                <a:cs typeface="Arial" pitchFamily="34" charset="0"/>
              </a:rPr>
              <a:t>ND</a:t>
            </a:r>
            <a:r>
              <a:rPr lang="en-US" altLang="ja-JP" sz="1200">
                <a:latin typeface="Century" panose="02040604050505020304" pitchFamily="18" charset="0"/>
                <a:cs typeface="Arial" pitchFamily="34" charset="0"/>
              </a:rPr>
              <a:t> were found more broadly in the AD subgroup at CDR1. 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847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sz="1200" dirty="0">
                <a:latin typeface="Arial" pitchFamily="34" charset="0"/>
                <a:ea typeface="Arial" charset="0"/>
                <a:cs typeface="Arial" pitchFamily="34" charset="0"/>
              </a:rPr>
              <a:t>We showed the </a:t>
            </a:r>
            <a:r>
              <a:rPr lang="en-US" altLang="ja-JP" sz="1200" dirty="0" err="1">
                <a:latin typeface="Arial" pitchFamily="34" charset="0"/>
                <a:ea typeface="Arial" charset="0"/>
                <a:cs typeface="Arial" pitchFamily="34" charset="0"/>
              </a:rPr>
              <a:t>microglial</a:t>
            </a:r>
            <a:r>
              <a:rPr lang="en-US" altLang="ja-JP" sz="1200" dirty="0">
                <a:latin typeface="Arial" pitchFamily="34" charset="0"/>
                <a:ea typeface="Arial" charset="0"/>
                <a:cs typeface="Arial" pitchFamily="34" charset="0"/>
              </a:rPr>
              <a:t> activation in the whole brain in AD patients. </a:t>
            </a:r>
          </a:p>
          <a:p>
            <a:r>
              <a:rPr lang="en-US" altLang="ja-JP" sz="1200" dirty="0">
                <a:latin typeface="Arial" pitchFamily="34" charset="0"/>
                <a:cs typeface="Arial" pitchFamily="34" charset="0"/>
              </a:rPr>
              <a:t>Present</a:t>
            </a:r>
            <a:r>
              <a:rPr lang="en-US" altLang="ja-JP" sz="1200" baseline="0" dirty="0">
                <a:latin typeface="Arial" pitchFamily="34" charset="0"/>
                <a:cs typeface="Arial" pitchFamily="34" charset="0"/>
              </a:rPr>
              <a:t> study indicated that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microglial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activation was globally present even at an early stage of AD.</a:t>
            </a:r>
          </a:p>
          <a:p>
            <a:endParaRPr lang="en-US" altLang="ja-JP" sz="1200" dirty="0">
              <a:latin typeface="Arial" pitchFamily="34" charset="0"/>
              <a:ea typeface="Arial" charset="0"/>
              <a:cs typeface="Arial" pitchFamily="34" charset="0"/>
            </a:endParaRPr>
          </a:p>
          <a:p>
            <a:r>
              <a:rPr lang="en-US" altLang="ja-JP" sz="1200" dirty="0">
                <a:latin typeface="Arial" pitchFamily="34" charset="0"/>
                <a:ea typeface="Arial" charset="0"/>
                <a:cs typeface="Arial" pitchFamily="34" charset="0"/>
              </a:rPr>
              <a:t>In the right hippocampus, positive correlation was found between tau deposition and activated microglia in the group of AD and controls. </a:t>
            </a:r>
          </a:p>
          <a:p>
            <a:r>
              <a:rPr lang="en-US" altLang="ja-JP" sz="1200" dirty="0">
                <a:latin typeface="Arial" pitchFamily="34" charset="0"/>
                <a:cs typeface="Arial" pitchFamily="34" charset="0"/>
              </a:rPr>
              <a:t>Several studies indicated that normal aging was associated with tau deposition in the medial temporal lobe. </a:t>
            </a:r>
          </a:p>
          <a:p>
            <a:r>
              <a:rPr lang="en-US" altLang="ja-JP" sz="1200" dirty="0">
                <a:latin typeface="Arial" pitchFamily="34" charset="0"/>
                <a:cs typeface="Arial" pitchFamily="34" charset="0"/>
              </a:rPr>
              <a:t>On</a:t>
            </a:r>
            <a:r>
              <a:rPr lang="en-US" altLang="ja-JP" sz="1200" baseline="0" dirty="0">
                <a:latin typeface="Arial" pitchFamily="34" charset="0"/>
                <a:cs typeface="Arial" pitchFamily="34" charset="0"/>
              </a:rPr>
              <a:t> the other hand, a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ctivated microglia accompanies any damage of the brain.</a:t>
            </a:r>
          </a:p>
          <a:p>
            <a:endParaRPr lang="en-US" altLang="ja-JP" sz="1200" dirty="0">
              <a:latin typeface="Arial" pitchFamily="34" charset="0"/>
              <a:ea typeface="Arial" charset="0"/>
              <a:cs typeface="Arial" pitchFamily="34" charset="0"/>
            </a:endParaRPr>
          </a:p>
          <a:p>
            <a:r>
              <a:rPr lang="en-US" altLang="ja-JP" sz="1200" dirty="0">
                <a:solidFill>
                  <a:srgbClr val="FF0000"/>
                </a:solidFill>
                <a:latin typeface="Arial" pitchFamily="34" charset="0"/>
                <a:ea typeface="Arial" charset="0"/>
                <a:cs typeface="Arial" pitchFamily="34" charset="0"/>
              </a:rPr>
              <a:t>Therefore, </a:t>
            </a:r>
            <a:r>
              <a:rPr lang="en-US" altLang="ja-JP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tau pathology seen during the aging process and post-AD degeneration might trigger activation of microglia </a:t>
            </a:r>
            <a:endParaRPr lang="en-US" altLang="ja-JP" sz="1200" dirty="0">
              <a:latin typeface="Arial" pitchFamily="34" charset="0"/>
              <a:ea typeface="Arial" charset="0"/>
              <a:cs typeface="Arial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995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ja-JP" sz="12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It has been increasingly apparent that mitochondrial dysfunction plays a significant role in the pathology of AD. </a:t>
            </a:r>
          </a:p>
          <a:p>
            <a:pPr>
              <a:defRPr/>
            </a:pPr>
            <a:endParaRPr lang="en-US" altLang="ja-JP" sz="12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defRPr/>
            </a:pPr>
            <a:r>
              <a:rPr lang="en-US" altLang="ja-JP" sz="12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 in vivo study exists about the difference between glucose </a:t>
            </a:r>
            <a:r>
              <a:rPr lang="en-US" altLang="ja-JP" sz="1200" b="1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hypometabolism</a:t>
            </a:r>
            <a:r>
              <a:rPr lang="en-US" altLang="ja-JP" sz="12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and mitochondrial dysfunction in early AD.  </a:t>
            </a:r>
          </a:p>
          <a:p>
            <a:pPr>
              <a:defRPr/>
            </a:pPr>
            <a:endParaRPr lang="en-US" altLang="ja-JP" sz="12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defRPr/>
            </a:pPr>
            <a:r>
              <a:rPr lang="en-US" altLang="ja-JP" sz="12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Mitochondrial activity can be depicted in vivo with a newly PET)tracers </a:t>
            </a:r>
            <a:r>
              <a:rPr lang="en-US" altLang="ja-JP" sz="1200" b="1" baseline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12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BCPP. </a:t>
            </a:r>
          </a:p>
          <a:p>
            <a:pPr>
              <a:defRPr/>
            </a:pPr>
            <a:endParaRPr lang="en-US" altLang="ja-JP" sz="12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defRPr/>
            </a:pPr>
            <a:r>
              <a:rPr lang="en-US" altLang="ja-JP" sz="12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purpose of the present study was to investigate the change in mitochondrial activity and compared the regional uptake of BCPP with that of FDG or clinical performance in early-stage AD.  </a:t>
            </a:r>
            <a:endParaRPr lang="ja-JP" altLang="ja-JP" sz="12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sz="1200" b="1" u="none" dirty="0">
                <a:latin typeface="Arial" pitchFamily="34" charset="0"/>
                <a:ea typeface="Arial" charset="0"/>
                <a:cs typeface="Arial" pitchFamily="34" charset="0"/>
              </a:rPr>
              <a:t>The distribution and progression pattern of BCPP was different from that of the FDG, and similar to that</a:t>
            </a:r>
            <a:r>
              <a:rPr lang="en-US" altLang="ja-JP" sz="1200" b="1" u="none" baseline="0" dirty="0">
                <a:latin typeface="Arial" pitchFamily="34" charset="0"/>
                <a:ea typeface="Arial" charset="0"/>
                <a:cs typeface="Arial" pitchFamily="34" charset="0"/>
              </a:rPr>
              <a:t> of </a:t>
            </a:r>
            <a:r>
              <a:rPr lang="en-US" altLang="ja-JP" sz="1200" b="1" u="none" baseline="0" dirty="0" err="1">
                <a:latin typeface="Arial" pitchFamily="34" charset="0"/>
                <a:ea typeface="Arial" charset="0"/>
                <a:cs typeface="Arial" pitchFamily="34" charset="0"/>
              </a:rPr>
              <a:t>Braak</a:t>
            </a:r>
            <a:r>
              <a:rPr lang="en-US" altLang="ja-JP" sz="1200" b="1" u="none" baseline="0" dirty="0">
                <a:latin typeface="Arial" pitchFamily="34" charset="0"/>
                <a:ea typeface="Arial" charset="0"/>
                <a:cs typeface="Arial" pitchFamily="34" charset="0"/>
              </a:rPr>
              <a:t> tau stage in AD.</a:t>
            </a:r>
          </a:p>
          <a:p>
            <a:endParaRPr lang="en-US" altLang="ja-JP" sz="1200" b="1" u="none" baseline="0" dirty="0">
              <a:latin typeface="Arial" pitchFamily="34" charset="0"/>
              <a:ea typeface="Arial" charset="0"/>
              <a:cs typeface="Arial" pitchFamily="34" charset="0"/>
            </a:endParaRPr>
          </a:p>
          <a:p>
            <a:r>
              <a:rPr lang="en-US" altLang="ja-JP" sz="1200" b="1" u="none" dirty="0">
                <a:latin typeface="Arial" pitchFamily="34" charset="0"/>
                <a:cs typeface="Arial" pitchFamily="34" charset="0"/>
              </a:rPr>
              <a:t>Therefore, the mitochondrial </a:t>
            </a:r>
            <a:r>
              <a:rPr lang="en-US" altLang="ja-JP" sz="1200" b="1" u="none" dirty="0" err="1">
                <a:latin typeface="Arial" pitchFamily="34" charset="0"/>
                <a:cs typeface="Arial" pitchFamily="34" charset="0"/>
              </a:rPr>
              <a:t>hypoactivity</a:t>
            </a:r>
            <a:r>
              <a:rPr lang="en-US" altLang="ja-JP" sz="1200" b="1" u="none" dirty="0">
                <a:latin typeface="Arial" pitchFamily="34" charset="0"/>
                <a:cs typeface="Arial" pitchFamily="34" charset="0"/>
              </a:rPr>
              <a:t> may concur with the </a:t>
            </a:r>
            <a:r>
              <a:rPr lang="en-US" altLang="ja-JP" sz="1200" b="1" u="none" dirty="0" err="1">
                <a:latin typeface="Arial" pitchFamily="34" charset="0"/>
                <a:cs typeface="Arial" pitchFamily="34" charset="0"/>
              </a:rPr>
              <a:t>neurodegeneration</a:t>
            </a:r>
            <a:r>
              <a:rPr lang="en-US" altLang="ja-JP" sz="1200" b="1" u="none" dirty="0">
                <a:latin typeface="Arial" pitchFamily="34" charset="0"/>
                <a:cs typeface="Arial" pitchFamily="34" charset="0"/>
              </a:rPr>
              <a:t> process in AD. </a:t>
            </a:r>
          </a:p>
          <a:p>
            <a:endParaRPr lang="en-US" altLang="ja-JP" sz="1200" b="1" u="none" dirty="0">
              <a:latin typeface="Arial" pitchFamily="34" charset="0"/>
              <a:ea typeface="Arial" charset="0"/>
              <a:cs typeface="Arial" pitchFamily="34" charset="0"/>
            </a:endParaRPr>
          </a:p>
          <a:p>
            <a:r>
              <a:rPr lang="en-US" altLang="ja-JP" sz="1200" b="1" u="none" dirty="0">
                <a:latin typeface="Arial" pitchFamily="34" charset="0"/>
                <a:cs typeface="Arial" pitchFamily="34" charset="0"/>
              </a:rPr>
              <a:t>In addition,</a:t>
            </a:r>
            <a:r>
              <a:rPr lang="en-US" altLang="ja-JP" sz="1200" b="1" u="none" baseline="0" dirty="0">
                <a:latin typeface="Arial" pitchFamily="34" charset="0"/>
                <a:cs typeface="Arial" pitchFamily="34" charset="0"/>
              </a:rPr>
              <a:t> d</a:t>
            </a:r>
            <a:r>
              <a:rPr lang="en-US" altLang="ja-JP" sz="1200" b="1" u="none" dirty="0">
                <a:latin typeface="Arial" pitchFamily="34" charset="0"/>
                <a:ea typeface="Arial" charset="0"/>
                <a:cs typeface="Arial" pitchFamily="34" charset="0"/>
              </a:rPr>
              <a:t>ecreased mitochondrial activity is associated with global cognitive decline detected by MMSE or</a:t>
            </a:r>
            <a:r>
              <a:rPr lang="en-US" altLang="ja-JP" sz="1200" b="1" u="none" baseline="0" dirty="0">
                <a:latin typeface="Arial" pitchFamily="34" charset="0"/>
                <a:ea typeface="Arial" charset="0"/>
                <a:cs typeface="Arial" pitchFamily="34" charset="0"/>
              </a:rPr>
              <a:t> CDR</a:t>
            </a:r>
            <a:r>
              <a:rPr lang="en-US" altLang="ja-JP" sz="1200" b="1" u="none" dirty="0">
                <a:latin typeface="Arial" pitchFamily="34" charset="0"/>
                <a:ea typeface="Arial" charset="0"/>
                <a:cs typeface="Arial" pitchFamily="34" charset="0"/>
              </a:rPr>
              <a:t>.  </a:t>
            </a:r>
          </a:p>
          <a:p>
            <a:endParaRPr lang="en-US" altLang="ja-JP" sz="1200" b="1" u="none" dirty="0"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090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That’s all. </a:t>
            </a:r>
          </a:p>
          <a:p>
            <a:endParaRPr kumimoji="1" lang="en-US" altLang="ja-JP" baseline="0" dirty="0"/>
          </a:p>
          <a:p>
            <a:r>
              <a:rPr kumimoji="1" lang="en-US" altLang="ja-JP" dirty="0"/>
              <a:t>This work was done in collaboration with 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the national institute radiological science. </a:t>
            </a:r>
            <a:endParaRPr kumimoji="1" lang="en-US" altLang="ja-JP" dirty="0"/>
          </a:p>
          <a:p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Thank you for your kind attention.</a:t>
            </a:r>
            <a:r>
              <a:rPr kumimoji="1" lang="en-US" altLang="ja-JP" baseline="0" dirty="0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In addition to the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Amyloid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-beta and tau,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neuroinflammation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is considered a key feature of AD. </a:t>
            </a:r>
          </a:p>
          <a:p>
            <a:pPr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It remains unclear whether tau pathology and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neuroinflammation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occur in parallel. </a:t>
            </a:r>
          </a:p>
          <a:p>
            <a:pPr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Tau and activated microglia can be depicted with a newly developed PET tracers PBB3 and DPA. </a:t>
            </a:r>
          </a:p>
          <a:p>
            <a:pPr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The purpose of the present study was to clarify the in vivo relationship between tau deposition and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neuroinflammation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and their influence on clinical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perfrormance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In addition to the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Amyloid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-beta and tau,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neuroinflammation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is considered a key feature of AD. </a:t>
            </a:r>
          </a:p>
          <a:p>
            <a:pPr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It remains unclear whether tau pathology and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neuroinflammation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occur in parallel. </a:t>
            </a:r>
          </a:p>
          <a:p>
            <a:pPr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Tau and activated microglia can be depicted with a newly developed PET tracers PBB3 and DPA. </a:t>
            </a:r>
          </a:p>
          <a:p>
            <a:pPr>
              <a:defRPr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The purpose of the present study was to clarify the in vivo relationship between tau deposition and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neuroinflammation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and their influence on clinical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perfrormance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0735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kumimoji="1" lang="en-US" altLang="ja-JP" b="0" dirty="0"/>
              <a:t>In SRTM,</a:t>
            </a:r>
            <a:r>
              <a:rPr kumimoji="1" lang="en-US" altLang="ja-JP" b="0" baseline="0" dirty="0"/>
              <a:t> </a:t>
            </a:r>
            <a:r>
              <a:rPr kumimoji="1" lang="en-US" altLang="ja-JP" sz="1200" b="0" baseline="0" dirty="0">
                <a:latin typeface="Arial" charset="0"/>
                <a:cs typeface="Arial" charset="0"/>
              </a:rPr>
              <a:t>t</a:t>
            </a:r>
            <a:r>
              <a:rPr lang="en-US" altLang="ja-JP" sz="1200" b="0" dirty="0">
                <a:latin typeface="Arial" charset="0"/>
                <a:ea typeface="Arial" charset="0"/>
                <a:cs typeface="Arial" charset="0"/>
              </a:rPr>
              <a:t>he thalamus was chosen as a rich region,</a:t>
            </a:r>
            <a:r>
              <a:rPr lang="en-US" altLang="ja-JP" sz="1200" b="0" baseline="0" dirty="0">
                <a:latin typeface="Arial" charset="0"/>
                <a:ea typeface="Arial" charset="0"/>
                <a:cs typeface="Arial" charset="0"/>
              </a:rPr>
              <a:t> and t</a:t>
            </a:r>
            <a:r>
              <a:rPr lang="en-US" altLang="ja-JP" sz="1200" b="0" dirty="0">
                <a:latin typeface="Arial" charset="0"/>
                <a:ea typeface="Arial" charset="0"/>
                <a:cs typeface="Arial" charset="0"/>
              </a:rPr>
              <a:t>he </a:t>
            </a:r>
            <a:r>
              <a:rPr lang="en-US" altLang="ja-JP" sz="1200" b="0" dirty="0" err="1">
                <a:latin typeface="Arial" charset="0"/>
                <a:ea typeface="Arial" charset="0"/>
                <a:cs typeface="Arial" charset="0"/>
              </a:rPr>
              <a:t>pons</a:t>
            </a:r>
            <a:r>
              <a:rPr lang="en-US" altLang="ja-JP" sz="1200" b="0" dirty="0">
                <a:latin typeface="Arial" charset="0"/>
                <a:ea typeface="Arial" charset="0"/>
                <a:cs typeface="Arial" charset="0"/>
              </a:rPr>
              <a:t> was chosen as a reference region.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C2DF292-F2C9-4735-978D-897F1C4370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815CE69-233D-4430-9C29-26906836F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ja-JP" altLang="en-US"/>
              <a:t>今回、用いる</a:t>
            </a:r>
            <a:r>
              <a:rPr lang="en-US" altLang="ja-JP"/>
              <a:t>DPA-PET</a:t>
            </a:r>
            <a:r>
              <a:rPr lang="ja-JP" altLang="en-US"/>
              <a:t>は、近年開発された</a:t>
            </a:r>
            <a:r>
              <a:rPr lang="en-US" altLang="ja-JP"/>
              <a:t>TSPO</a:t>
            </a:r>
            <a:r>
              <a:rPr lang="ja-JP" altLang="en-US"/>
              <a:t>に対する</a:t>
            </a:r>
            <a:r>
              <a:rPr lang="en-US" altLang="ja-JP"/>
              <a:t>PET</a:t>
            </a:r>
            <a:r>
              <a:rPr lang="ja-JP" altLang="en-US"/>
              <a:t>トレーサーで、活性化ミクログリアを可視化することができます。</a:t>
            </a:r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r>
              <a:rPr lang="ja-JP" altLang="en-US"/>
              <a:t>これまで、ミクログリアの活性評価に用いられてきた、</a:t>
            </a:r>
            <a:r>
              <a:rPr lang="en-US" altLang="ja-JP"/>
              <a:t>PK</a:t>
            </a:r>
            <a:r>
              <a:rPr lang="ja-JP" altLang="en-US"/>
              <a:t>に比べて特異性が高いことが特徴です。</a:t>
            </a:r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r>
              <a:rPr lang="ja-JP" altLang="en-US"/>
              <a:t>正常者における</a:t>
            </a:r>
            <a:r>
              <a:rPr lang="en-US" altLang="ja-JP"/>
              <a:t>DPA-PET</a:t>
            </a:r>
            <a:r>
              <a:rPr lang="ja-JP" altLang="en-US"/>
              <a:t>の一例です。</a:t>
            </a:r>
            <a:endParaRPr lang="en-US" altLang="ja-JP"/>
          </a:p>
          <a:p>
            <a:pPr eaLnBrk="1" hangingPunct="1"/>
            <a:r>
              <a:rPr lang="en-US" altLang="ja-JP"/>
              <a:t>MRI</a:t>
            </a:r>
            <a:r>
              <a:rPr lang="ja-JP" altLang="en-US"/>
              <a:t>と</a:t>
            </a:r>
            <a:r>
              <a:rPr lang="en-US" altLang="ja-JP"/>
              <a:t>PET</a:t>
            </a:r>
            <a:r>
              <a:rPr lang="ja-JP" altLang="en-US"/>
              <a:t>画像の融合画像で表示してあります。</a:t>
            </a:r>
            <a:endParaRPr lang="en-US" altLang="ja-JP"/>
          </a:p>
          <a:p>
            <a:pPr eaLnBrk="1" hangingPunct="1"/>
            <a:r>
              <a:rPr lang="ja-JP" altLang="en-US"/>
              <a:t>左のカラーバーが示すように、赤がより集積が強く、青は集積がすくないことを示します。</a:t>
            </a:r>
            <a:endParaRPr lang="en-US" altLang="ja-JP"/>
          </a:p>
          <a:p>
            <a:pPr eaLnBrk="1" hangingPunct="1"/>
            <a:r>
              <a:rPr lang="ja-JP" altLang="en-US" sz="2400">
                <a:latin typeface="ＭＳ Ｐゴシック" panose="020B0600070205080204" pitchFamily="50" charset="-128"/>
              </a:rPr>
              <a:t>正常では、視床に軽度集積を認める以外、おおきな集積は認めません。</a:t>
            </a:r>
            <a:endParaRPr lang="en-US" altLang="ja-JP" sz="240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0556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During the activation of microglia, these cells express TSPO. </a:t>
            </a:r>
          </a:p>
          <a:p>
            <a:r>
              <a:rPr lang="en-US" altLang="ja-JP" dirty="0"/>
              <a:t>A new tracer DPA has been reported to have a higher affinity for TSPO. 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8517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9890BA4-F668-4EE2-A85D-95B010B79C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597C031-9C47-4E41-A7E1-D67CA63D8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r>
              <a:rPr lang="ja-JP" altLang="en-US"/>
              <a:t>つぎに、</a:t>
            </a:r>
            <a:r>
              <a:rPr lang="en-US" altLang="ja-JP"/>
              <a:t>reference</a:t>
            </a:r>
            <a:r>
              <a:rPr lang="ja-JP" altLang="en-US"/>
              <a:t>　カーブを基準として、対象領域で、どの程度放射能濃度が上がっているかを判断します。</a:t>
            </a:r>
            <a:endParaRPr lang="en-US" altLang="ja-JP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r>
              <a:rPr lang="ja-JP" altLang="en-US"/>
              <a:t>対象領域は、</a:t>
            </a:r>
            <a:r>
              <a:rPr lang="en-US" altLang="ja-JP"/>
              <a:t>DPA</a:t>
            </a:r>
            <a:r>
              <a:rPr lang="ja-JP" altLang="en-US"/>
              <a:t>に対するレセプターが豊富な視床を選択しました。</a:t>
            </a:r>
            <a:endParaRPr lang="en-US" altLang="ja-JP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endParaRPr lang="en-US" altLang="ja-JP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altLang="ja-JP"/>
              <a:t>DPA</a:t>
            </a:r>
            <a:r>
              <a:rPr lang="ja-JP" altLang="en-US"/>
              <a:t>は、４</a:t>
            </a:r>
            <a:r>
              <a:rPr lang="en-US" altLang="ja-JP"/>
              <a:t>K</a:t>
            </a:r>
            <a:r>
              <a:rPr lang="ja-JP" altLang="en-US"/>
              <a:t>モデルと考えられているため、</a:t>
            </a:r>
            <a:r>
              <a:rPr lang="en-US" altLang="ja-JP"/>
              <a:t>reference</a:t>
            </a:r>
            <a:r>
              <a:rPr lang="ja-JP" altLang="en-US"/>
              <a:t>と</a:t>
            </a:r>
            <a:r>
              <a:rPr lang="en-US" altLang="ja-JP"/>
              <a:t>target</a:t>
            </a:r>
            <a:r>
              <a:rPr lang="ja-JP" altLang="en-US"/>
              <a:t>カーブから、ローガンプロットを利用した参照領域法（</a:t>
            </a:r>
            <a:r>
              <a:rPr lang="en-US" altLang="ja-JP"/>
              <a:t>SRTM</a:t>
            </a:r>
            <a:r>
              <a:rPr lang="ja-JP" altLang="en-US"/>
              <a:t>）で</a:t>
            </a:r>
            <a:r>
              <a:rPr lang="en-US" altLang="ja-JP"/>
              <a:t>BP</a:t>
            </a:r>
            <a:r>
              <a:rPr lang="ja-JP" altLang="en-US"/>
              <a:t>画像を作成します。</a:t>
            </a:r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C2DF292-F2C9-4735-978D-897F1C4370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815CE69-233D-4430-9C29-26906836F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ja-JP" altLang="en-US"/>
              <a:t>今回、用いる</a:t>
            </a:r>
            <a:r>
              <a:rPr lang="en-US" altLang="ja-JP"/>
              <a:t>DPA-PET</a:t>
            </a:r>
            <a:r>
              <a:rPr lang="ja-JP" altLang="en-US"/>
              <a:t>は、近年開発された</a:t>
            </a:r>
            <a:r>
              <a:rPr lang="en-US" altLang="ja-JP"/>
              <a:t>TSPO</a:t>
            </a:r>
            <a:r>
              <a:rPr lang="ja-JP" altLang="en-US"/>
              <a:t>に対する</a:t>
            </a:r>
            <a:r>
              <a:rPr lang="en-US" altLang="ja-JP"/>
              <a:t>PET</a:t>
            </a:r>
            <a:r>
              <a:rPr lang="ja-JP" altLang="en-US"/>
              <a:t>トレーサーで、活性化ミクログリアを可視化することができます。</a:t>
            </a:r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r>
              <a:rPr lang="ja-JP" altLang="en-US"/>
              <a:t>これまで、ミクログリアの活性評価に用いられてきた、</a:t>
            </a:r>
            <a:r>
              <a:rPr lang="en-US" altLang="ja-JP"/>
              <a:t>PK</a:t>
            </a:r>
            <a:r>
              <a:rPr lang="ja-JP" altLang="en-US"/>
              <a:t>に比べて特異性が高いことが特徴です。</a:t>
            </a:r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r>
              <a:rPr lang="ja-JP" altLang="en-US"/>
              <a:t>正常者における</a:t>
            </a:r>
            <a:r>
              <a:rPr lang="en-US" altLang="ja-JP"/>
              <a:t>DPA-PET</a:t>
            </a:r>
            <a:r>
              <a:rPr lang="ja-JP" altLang="en-US"/>
              <a:t>の一例です。</a:t>
            </a:r>
            <a:endParaRPr lang="en-US" altLang="ja-JP"/>
          </a:p>
          <a:p>
            <a:pPr eaLnBrk="1" hangingPunct="1"/>
            <a:r>
              <a:rPr lang="en-US" altLang="ja-JP"/>
              <a:t>MRI</a:t>
            </a:r>
            <a:r>
              <a:rPr lang="ja-JP" altLang="en-US"/>
              <a:t>と</a:t>
            </a:r>
            <a:r>
              <a:rPr lang="en-US" altLang="ja-JP"/>
              <a:t>PET</a:t>
            </a:r>
            <a:r>
              <a:rPr lang="ja-JP" altLang="en-US"/>
              <a:t>画像の融合画像で表示してあります。</a:t>
            </a:r>
            <a:endParaRPr lang="en-US" altLang="ja-JP"/>
          </a:p>
          <a:p>
            <a:pPr eaLnBrk="1" hangingPunct="1"/>
            <a:r>
              <a:rPr lang="ja-JP" altLang="en-US"/>
              <a:t>左のカラーバーが示すように、赤がより集積が強く、青は集積がすくないことを示します。</a:t>
            </a:r>
            <a:endParaRPr lang="en-US" altLang="ja-JP"/>
          </a:p>
          <a:p>
            <a:pPr eaLnBrk="1" hangingPunct="1"/>
            <a:r>
              <a:rPr lang="ja-JP" altLang="en-US" sz="2400">
                <a:latin typeface="ＭＳ Ｐゴシック" panose="020B0600070205080204" pitchFamily="50" charset="-128"/>
              </a:rPr>
              <a:t>正常では、視床に軽度集積を認める以外、おおきな集積は認めません。</a:t>
            </a:r>
            <a:endParaRPr lang="en-US" altLang="ja-JP" sz="240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742E9-BA4D-4EC0-9E5D-35857CC3A1B9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450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B75A7-D876-48CB-B456-6DC0DCDC83A4}" type="datetimeFigureOut">
              <a:rPr kumimoji="1" lang="ja-JP" altLang="en-US" smtClean="0"/>
              <a:pPr/>
              <a:t>2019/10/22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64ADF-2200-4CC2-AAB8-BFAD96E3D57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emf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package" Target="../embeddings/Microsoft_Word_Document.docx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34" Type="http://schemas.openxmlformats.org/officeDocument/2006/relationships/image" Target="../media/image91.pn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38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3.jpe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24" Type="http://schemas.openxmlformats.org/officeDocument/2006/relationships/image" Target="../media/image81.jpeg"/><Relationship Id="rId32" Type="http://schemas.openxmlformats.org/officeDocument/2006/relationships/image" Target="../media/image89.jpeg"/><Relationship Id="rId37" Type="http://schemas.openxmlformats.org/officeDocument/2006/relationships/image" Target="../media/image94.jpe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jpeg"/><Relationship Id="rId28" Type="http://schemas.openxmlformats.org/officeDocument/2006/relationships/image" Target="../media/image85.jpeg"/><Relationship Id="rId36" Type="http://schemas.openxmlformats.org/officeDocument/2006/relationships/image" Target="../media/image93.png"/><Relationship Id="rId10" Type="http://schemas.openxmlformats.org/officeDocument/2006/relationships/image" Target="../media/image67.jpeg"/><Relationship Id="rId19" Type="http://schemas.openxmlformats.org/officeDocument/2006/relationships/image" Target="../media/image76.jpeg"/><Relationship Id="rId31" Type="http://schemas.openxmlformats.org/officeDocument/2006/relationships/image" Target="../media/image88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Relationship Id="rId22" Type="http://schemas.openxmlformats.org/officeDocument/2006/relationships/image" Target="../media/image79.jpeg"/><Relationship Id="rId27" Type="http://schemas.openxmlformats.org/officeDocument/2006/relationships/image" Target="../media/image84.png"/><Relationship Id="rId30" Type="http://schemas.openxmlformats.org/officeDocument/2006/relationships/image" Target="../media/image87.jpeg"/><Relationship Id="rId35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18" Type="http://schemas.openxmlformats.org/officeDocument/2006/relationships/image" Target="../media/image111.png"/><Relationship Id="rId26" Type="http://schemas.openxmlformats.org/officeDocument/2006/relationships/image" Target="../media/image119.jpeg"/><Relationship Id="rId3" Type="http://schemas.openxmlformats.org/officeDocument/2006/relationships/image" Target="../media/image96.jpeg"/><Relationship Id="rId21" Type="http://schemas.openxmlformats.org/officeDocument/2006/relationships/image" Target="../media/image114.jpeg"/><Relationship Id="rId34" Type="http://schemas.openxmlformats.org/officeDocument/2006/relationships/image" Target="../media/image127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33" Type="http://schemas.openxmlformats.org/officeDocument/2006/relationships/image" Target="../media/image126.jpeg"/><Relationship Id="rId38" Type="http://schemas.openxmlformats.org/officeDocument/2006/relationships/image" Target="../media/image131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29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4.jpeg"/><Relationship Id="rId24" Type="http://schemas.openxmlformats.org/officeDocument/2006/relationships/image" Target="../media/image117.png"/><Relationship Id="rId32" Type="http://schemas.openxmlformats.org/officeDocument/2006/relationships/image" Target="../media/image125.jpeg"/><Relationship Id="rId37" Type="http://schemas.openxmlformats.org/officeDocument/2006/relationships/image" Target="../media/image130.png"/><Relationship Id="rId5" Type="http://schemas.openxmlformats.org/officeDocument/2006/relationships/image" Target="../media/image98.jpe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29.png"/><Relationship Id="rId10" Type="http://schemas.openxmlformats.org/officeDocument/2006/relationships/image" Target="../media/image103.jpeg"/><Relationship Id="rId19" Type="http://schemas.openxmlformats.org/officeDocument/2006/relationships/image" Target="../media/image112.jpeg"/><Relationship Id="rId31" Type="http://schemas.openxmlformats.org/officeDocument/2006/relationships/image" Target="../media/image124.pn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Relationship Id="rId22" Type="http://schemas.openxmlformats.org/officeDocument/2006/relationships/image" Target="../media/image115.jpeg"/><Relationship Id="rId27" Type="http://schemas.openxmlformats.org/officeDocument/2006/relationships/image" Target="../media/image120.jpeg"/><Relationship Id="rId30" Type="http://schemas.openxmlformats.org/officeDocument/2006/relationships/image" Target="../media/image123.jpeg"/><Relationship Id="rId35" Type="http://schemas.openxmlformats.org/officeDocument/2006/relationships/image" Target="../media/image1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4" Type="http://schemas.openxmlformats.org/officeDocument/2006/relationships/image" Target="../media/image13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wmf"/><Relationship Id="rId10" Type="http://schemas.openxmlformats.org/officeDocument/2006/relationships/image" Target="../media/image7.png"/><Relationship Id="rId4" Type="http://schemas.openxmlformats.org/officeDocument/2006/relationships/chart" Target="../charts/chart2.xml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413791" y="1252469"/>
            <a:ext cx="83164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800" b="1" dirty="0">
                <a:latin typeface="+mn-ea"/>
                <a:cs typeface="Arial" pitchFamily="34" charset="0"/>
              </a:rPr>
              <a:t>In vivo direct relation of tau pathology with neuroinflammation in early Alzheimer’s disease</a:t>
            </a:r>
            <a:endParaRPr lang="ja-JP" altLang="en-US" sz="2800" b="1" dirty="0">
              <a:latin typeface="+mn-ea"/>
              <a:cs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4436" y="4568612"/>
            <a:ext cx="867512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aseline="30000" dirty="0">
                <a:latin typeface="+mn-ea"/>
                <a:cs typeface="Arial" pitchFamily="34" charset="0"/>
              </a:rPr>
              <a:t>1</a:t>
            </a:r>
            <a:r>
              <a:rPr lang="en-US" altLang="ja-JP" dirty="0">
                <a:latin typeface="+mn-ea"/>
                <a:cs typeface="Arial" pitchFamily="34" charset="0"/>
              </a:rPr>
              <a:t> Department of </a:t>
            </a:r>
            <a:r>
              <a:rPr lang="en-US" altLang="ja-JP" dirty="0" err="1">
                <a:latin typeface="+mn-ea"/>
                <a:cs typeface="Arial" pitchFamily="34" charset="0"/>
              </a:rPr>
              <a:t>Biofunctional</a:t>
            </a:r>
            <a:r>
              <a:rPr lang="en-US" altLang="ja-JP" dirty="0">
                <a:latin typeface="+mn-ea"/>
                <a:cs typeface="Arial" pitchFamily="34" charset="0"/>
              </a:rPr>
              <a:t> Imaging, </a:t>
            </a:r>
            <a:r>
              <a:rPr lang="en-US" altLang="ja-JP" dirty="0" err="1">
                <a:latin typeface="+mn-ea"/>
                <a:cs typeface="Arial" pitchFamily="34" charset="0"/>
              </a:rPr>
              <a:t>Preemenent</a:t>
            </a:r>
            <a:r>
              <a:rPr lang="en-US" altLang="ja-JP" dirty="0">
                <a:latin typeface="+mn-ea"/>
                <a:cs typeface="Arial" pitchFamily="34" charset="0"/>
              </a:rPr>
              <a:t> Medical Photonics Education &amp; Research Center, Institute for Medical Photonics Research, Hamamatsu University School of Medicine, Hamamatsu, Japan.</a:t>
            </a:r>
          </a:p>
          <a:p>
            <a:endParaRPr lang="ja-JP" altLang="ja-JP" dirty="0">
              <a:latin typeface="+mn-ea"/>
              <a:cs typeface="Arial" pitchFamily="34" charset="0"/>
            </a:endParaRPr>
          </a:p>
          <a:p>
            <a:r>
              <a:rPr lang="en-US" altLang="ja-JP" baseline="30000" dirty="0">
                <a:latin typeface="+mn-ea"/>
                <a:cs typeface="Arial" pitchFamily="34" charset="0"/>
              </a:rPr>
              <a:t>2</a:t>
            </a:r>
            <a:r>
              <a:rPr lang="en-US" altLang="ja-JP" dirty="0">
                <a:latin typeface="+mn-ea"/>
                <a:cs typeface="Arial" pitchFamily="34" charset="0"/>
              </a:rPr>
              <a:t> Department of Neurology, Shizuoka Institute of Epilepsy and Neurological Disorders, Shizuoka, Japan. </a:t>
            </a:r>
            <a:endParaRPr lang="ja-JP" altLang="ja-JP" dirty="0">
              <a:latin typeface="+mn-ea"/>
              <a:cs typeface="Arial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27584" y="2924944"/>
            <a:ext cx="727280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ea"/>
                <a:cs typeface="Arial" pitchFamily="34" charset="0"/>
              </a:rPr>
              <a:t>                                </a:t>
            </a:r>
            <a:r>
              <a:rPr lang="en-US" altLang="ja-JP" sz="2000" dirty="0" err="1">
                <a:latin typeface="+mn-ea"/>
                <a:cs typeface="Arial" pitchFamily="34" charset="0"/>
              </a:rPr>
              <a:t>Tatsuhiro</a:t>
            </a:r>
            <a:r>
              <a:rPr lang="en-US" altLang="ja-JP" sz="2000" dirty="0">
                <a:latin typeface="+mn-ea"/>
                <a:cs typeface="Arial" pitchFamily="34" charset="0"/>
              </a:rPr>
              <a:t> Terada</a:t>
            </a:r>
            <a:r>
              <a:rPr lang="en-US" altLang="ja-JP" sz="2000" baseline="30000" dirty="0">
                <a:latin typeface="+mn-ea"/>
                <a:cs typeface="Arial" pitchFamily="34" charset="0"/>
              </a:rPr>
              <a:t>1,2</a:t>
            </a:r>
          </a:p>
          <a:p>
            <a:r>
              <a:rPr lang="en-US" altLang="ja-JP" b="1" dirty="0">
                <a:latin typeface="+mn-ea"/>
              </a:rPr>
              <a:t>Visiting scholar in McGill University Research Centre for Studies in Aging</a:t>
            </a:r>
            <a:endParaRPr lang="ja-JP" altLang="ja-JP" sz="2000" dirty="0">
              <a:latin typeface="+mn-ea"/>
              <a:cs typeface="Arial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1520" y="116632"/>
            <a:ext cx="228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n-ea"/>
              </a:rPr>
              <a:t>Conference in MCSA </a:t>
            </a:r>
          </a:p>
          <a:p>
            <a:r>
              <a:rPr kumimoji="1" lang="en-US" altLang="ja-JP" dirty="0">
                <a:latin typeface="+mn-ea"/>
              </a:rPr>
              <a:t>2019. 10. 9</a:t>
            </a:r>
            <a:endParaRPr kumimoji="1" lang="ja-JP" altLang="en-US" dirty="0">
              <a:latin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8">
            <a:extLst>
              <a:ext uri="{FF2B5EF4-FFF2-40B4-BE49-F238E27FC236}">
                <a16:creationId xmlns:a16="http://schemas.microsoft.com/office/drawing/2014/main" id="{F724C55B-1EDD-4232-B085-35EF5AE2F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880" y="48076"/>
            <a:ext cx="4576351" cy="4909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FontTx/>
              <a:buNone/>
              <a:defRPr/>
            </a:pPr>
            <a:r>
              <a:rPr lang="en-US" altLang="ja-JP" sz="2489" b="1" dirty="0">
                <a:latin typeface="+mj-ea"/>
                <a:ea typeface="+mj-ea"/>
              </a:rPr>
              <a:t>[</a:t>
            </a:r>
            <a:r>
              <a:rPr lang="en-US" altLang="ja-JP" sz="2489" b="1" baseline="30000" dirty="0">
                <a:latin typeface="+mj-ea"/>
                <a:ea typeface="+mj-ea"/>
              </a:rPr>
              <a:t>11</a:t>
            </a:r>
            <a:r>
              <a:rPr lang="en-US" altLang="ja-JP" sz="2489" b="1" dirty="0">
                <a:latin typeface="+mj-ea"/>
                <a:ea typeface="+mj-ea"/>
              </a:rPr>
              <a:t>C]DPA713</a:t>
            </a:r>
            <a:r>
              <a:rPr lang="ja-JP" altLang="en-US" sz="2489" b="1" dirty="0">
                <a:latin typeface="+mj-ea"/>
                <a:ea typeface="+mj-ea"/>
              </a:rPr>
              <a:t>　</a:t>
            </a:r>
            <a:r>
              <a:rPr lang="en-US" altLang="ja-JP" sz="2489" b="1" dirty="0">
                <a:latin typeface="+mj-ea"/>
                <a:ea typeface="+mj-ea"/>
              </a:rPr>
              <a:t>PET BP</a:t>
            </a:r>
            <a:r>
              <a:rPr lang="en-US" altLang="ja-JP" sz="2489" b="1" baseline="-25000" dirty="0">
                <a:latin typeface="+mj-ea"/>
                <a:ea typeface="+mj-ea"/>
              </a:rPr>
              <a:t>ND</a:t>
            </a:r>
            <a:r>
              <a:rPr lang="en-US" altLang="ja-JP" sz="2489" b="1" dirty="0">
                <a:latin typeface="+mj-ea"/>
                <a:ea typeface="+mj-ea"/>
              </a:rPr>
              <a:t> image</a:t>
            </a:r>
          </a:p>
        </p:txBody>
      </p:sp>
      <p:sp>
        <p:nvSpPr>
          <p:cNvPr id="5125" name="Text Box 16">
            <a:extLst>
              <a:ext uri="{FF2B5EF4-FFF2-40B4-BE49-F238E27FC236}">
                <a16:creationId xmlns:a16="http://schemas.microsoft.com/office/drawing/2014/main" id="{8F6C611B-4ADE-4586-B86F-5A8800619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503" y="4555734"/>
            <a:ext cx="25359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67">
                <a:latin typeface="+mj-ea"/>
                <a:ea typeface="+mj-ea"/>
              </a:rPr>
              <a:t>0</a:t>
            </a:r>
          </a:p>
        </p:txBody>
      </p:sp>
      <p:graphicFrame>
        <p:nvGraphicFramePr>
          <p:cNvPr id="5126" name="Object 24">
            <a:extLst>
              <a:ext uri="{FF2B5EF4-FFF2-40B4-BE49-F238E27FC236}">
                <a16:creationId xmlns:a16="http://schemas.microsoft.com/office/drawing/2014/main" id="{EFAF00D3-71C2-4813-8406-BE09ADB97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801454"/>
              </p:ext>
            </p:extLst>
          </p:nvPr>
        </p:nvGraphicFramePr>
        <p:xfrm>
          <a:off x="8318624" y="2132856"/>
          <a:ext cx="248356" cy="2348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ﾌﾟﾚｽﾄ! ﾌｫﾄﾃﾞｻﾞｲﾅｰ" r:id="rId4" imgW="247706" imgH="1152439" progId="">
                  <p:embed/>
                </p:oleObj>
              </mc:Choice>
              <mc:Fallback>
                <p:oleObj name="ﾌﾟﾚｽﾄ! ﾌｫﾄﾃﾞｻﾞｲﾅｰ" r:id="rId4" imgW="247706" imgH="1152439" progId="">
                  <p:embed/>
                  <p:pic>
                    <p:nvPicPr>
                      <p:cNvPr id="5126" name="Object 24">
                        <a:extLst>
                          <a:ext uri="{FF2B5EF4-FFF2-40B4-BE49-F238E27FC236}">
                            <a16:creationId xmlns:a16="http://schemas.microsoft.com/office/drawing/2014/main" id="{EFAF00D3-71C2-4813-8406-BE09ADB972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624" y="2132856"/>
                        <a:ext cx="248356" cy="23480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14">
            <a:extLst>
              <a:ext uri="{FF2B5EF4-FFF2-40B4-BE49-F238E27FC236}">
                <a16:creationId xmlns:a16="http://schemas.microsoft.com/office/drawing/2014/main" id="{EF042FBF-DCF8-4A8C-BB59-3C64CFC8E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658" y="1856278"/>
            <a:ext cx="357790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067" dirty="0">
                <a:latin typeface="+mj-ea"/>
                <a:ea typeface="+mj-ea"/>
              </a:rPr>
              <a:t>1.5</a:t>
            </a:r>
            <a:endParaRPr lang="ja-JP" altLang="en-US" sz="1067" dirty="0"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94E4895-36E1-4030-A621-07440A7D0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880" y="3789040"/>
            <a:ext cx="5868144" cy="295768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7A631D8-DCD0-4673-97DB-BE55A3F81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880" y="539044"/>
            <a:ext cx="5868144" cy="298631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AC32C8C-B6B9-433A-BFB7-5FED812FAA3D}"/>
              </a:ext>
            </a:extLst>
          </p:cNvPr>
          <p:cNvSpPr txBox="1"/>
          <p:nvPr/>
        </p:nvSpPr>
        <p:spPr>
          <a:xfrm>
            <a:off x="327136" y="1484784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+mj-ea"/>
                <a:ea typeface="+mj-ea"/>
              </a:rPr>
              <a:t>Normal control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6D332A-ACAE-49F6-B5B3-EE114EF24CC5}"/>
              </a:ext>
            </a:extLst>
          </p:cNvPr>
          <p:cNvSpPr txBox="1"/>
          <p:nvPr/>
        </p:nvSpPr>
        <p:spPr>
          <a:xfrm>
            <a:off x="327136" y="4401990"/>
            <a:ext cx="1508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+mj-ea"/>
                <a:ea typeface="+mj-ea"/>
              </a:rPr>
              <a:t>AD patients</a:t>
            </a:r>
          </a:p>
          <a:p>
            <a:r>
              <a:rPr lang="en-US" altLang="ja-JP" sz="2800" dirty="0">
                <a:latin typeface="+mj-ea"/>
                <a:ea typeface="+mj-ea"/>
              </a:rPr>
              <a:t>(CDR1)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179512" y="5013176"/>
            <a:ext cx="8846570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89926" y="6309320"/>
            <a:ext cx="8846570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3851920" y="44450"/>
            <a:ext cx="1531188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buNone/>
              <a:defRPr/>
            </a:pPr>
            <a:r>
              <a:rPr lang="en-US" altLang="ja-JP" sz="3000" b="1" dirty="0">
                <a:latin typeface="+mj-ea"/>
                <a:ea typeface="+mj-ea"/>
                <a:cs typeface="Arial" charset="0"/>
              </a:rPr>
              <a:t>Patients</a:t>
            </a:r>
            <a:endParaRPr lang="ja-JP" altLang="en-US" sz="3000" b="1" dirty="0">
              <a:latin typeface="+mj-ea"/>
              <a:ea typeface="+mj-ea"/>
              <a:cs typeface="Arial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328829"/>
              </p:ext>
            </p:extLst>
          </p:nvPr>
        </p:nvGraphicFramePr>
        <p:xfrm>
          <a:off x="113380" y="638516"/>
          <a:ext cx="8856984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文書" r:id="rId4" imgW="9346982" imgH="3114266" progId="Word.Document.12">
                  <p:embed/>
                </p:oleObj>
              </mc:Choice>
              <mc:Fallback>
                <p:oleObj name="文書" r:id="rId4" imgW="9346982" imgH="3114266" progId="Word.Document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380" y="638516"/>
                        <a:ext cx="8856984" cy="2952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179512" y="620688"/>
            <a:ext cx="7200800" cy="2880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6350">
                <a:solidFill>
                  <a:schemeClr val="tx1"/>
                </a:solidFill>
              </a:ln>
              <a:noFill/>
              <a:latin typeface="+mj-ea"/>
              <a:ea typeface="+mj-ea"/>
              <a:cs typeface="Arial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-36512" y="1484784"/>
            <a:ext cx="9180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0" y="3284984"/>
            <a:ext cx="9180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927" y="4221088"/>
            <a:ext cx="966308" cy="106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5005" y="4221088"/>
            <a:ext cx="903113" cy="106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52295" y="4221088"/>
            <a:ext cx="1001927" cy="104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0206" y="4221088"/>
            <a:ext cx="992735" cy="107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0" name="Picture 4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4302" y="4221088"/>
            <a:ext cx="947924" cy="107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38399" y="4221088"/>
            <a:ext cx="9518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71603" y="4221089"/>
            <a:ext cx="93900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74702" y="4221088"/>
            <a:ext cx="96451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38598" y="4221088"/>
            <a:ext cx="95440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5" name="Picture 4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38798" y="4221088"/>
            <a:ext cx="98607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3" name="Picture 5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9926" y="5517232"/>
            <a:ext cx="901335" cy="97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15698" y="5517232"/>
            <a:ext cx="960512" cy="101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" name="Picture 4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16100" y="5517232"/>
            <a:ext cx="960512" cy="102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8" name="Picture 5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716503" y="5517232"/>
            <a:ext cx="970668" cy="10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" name="Picture 5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41872" y="5517232"/>
            <a:ext cx="993883" cy="10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442274" y="5517232"/>
            <a:ext cx="948905" cy="94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342677" y="5517232"/>
            <a:ext cx="1027255" cy="105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2" name="Picture 5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318113" y="5517232"/>
            <a:ext cx="903927" cy="102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4" name="Picture 56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015295" y="5517232"/>
            <a:ext cx="970668" cy="99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5" name="Picture 57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110806" y="5517232"/>
            <a:ext cx="925690" cy="99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1547664" y="6525344"/>
            <a:ext cx="543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  <a:cs typeface="Arial" charset="0"/>
              </a:rPr>
              <a:t>All AD</a:t>
            </a:r>
            <a:r>
              <a:rPr lang="ja-JP" altLang="en-US" dirty="0">
                <a:latin typeface="+mj-ea"/>
                <a:ea typeface="+mj-ea"/>
                <a:cs typeface="Arial" charset="0"/>
              </a:rPr>
              <a:t> </a:t>
            </a:r>
            <a:r>
              <a:rPr lang="en-US" altLang="ja-JP" dirty="0">
                <a:latin typeface="+mj-ea"/>
                <a:ea typeface="+mj-ea"/>
                <a:cs typeface="Arial" charset="0"/>
              </a:rPr>
              <a:t>patients showed [</a:t>
            </a:r>
            <a:r>
              <a:rPr lang="en-US" altLang="ja-JP" baseline="30000" dirty="0">
                <a:latin typeface="+mj-ea"/>
                <a:ea typeface="+mj-ea"/>
                <a:cs typeface="Arial" charset="0"/>
              </a:rPr>
              <a:t>11</a:t>
            </a:r>
            <a:r>
              <a:rPr lang="en-US" altLang="ja-JP" dirty="0">
                <a:latin typeface="+mj-ea"/>
                <a:ea typeface="+mj-ea"/>
                <a:cs typeface="Arial" charset="0"/>
              </a:rPr>
              <a:t>C]PIB uptake in the cortex. 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7504" y="3861048"/>
            <a:ext cx="88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patient1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951158" y="3861048"/>
            <a:ext cx="88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patient2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887262" y="3861048"/>
            <a:ext cx="88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patient3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823366" y="3861048"/>
            <a:ext cx="88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patient4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87462" y="3861048"/>
            <a:ext cx="88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patient5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499992" y="3861048"/>
            <a:ext cx="88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patient6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415654" y="3861048"/>
            <a:ext cx="88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patient7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300192" y="3861048"/>
            <a:ext cx="88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patient8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236296" y="3861048"/>
            <a:ext cx="88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patient9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079950" y="3861048"/>
            <a:ext cx="98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patient10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7504" y="5229200"/>
            <a:ext cx="98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patient11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988975" y="5229200"/>
            <a:ext cx="98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patient12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925079" y="5229200"/>
            <a:ext cx="98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patient13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861183" y="5229200"/>
            <a:ext cx="98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patient14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725279" y="5229200"/>
            <a:ext cx="98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patient15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591380" y="5229200"/>
            <a:ext cx="98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patient16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453471" y="5229200"/>
            <a:ext cx="98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patient17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338009" y="5229200"/>
            <a:ext cx="98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patient18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274113" y="5229200"/>
            <a:ext cx="98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patient19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8117767" y="5229200"/>
            <a:ext cx="98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patient20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555776" y="3581553"/>
            <a:ext cx="38266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  <a:cs typeface="Arial" charset="0"/>
              </a:rPr>
              <a:t>[</a:t>
            </a:r>
            <a:r>
              <a:rPr lang="en-US" altLang="ja-JP" baseline="30000" dirty="0">
                <a:latin typeface="+mj-ea"/>
                <a:ea typeface="+mj-ea"/>
                <a:cs typeface="Arial" charset="0"/>
              </a:rPr>
              <a:t>11</a:t>
            </a:r>
            <a:r>
              <a:rPr lang="en-US" altLang="ja-JP" dirty="0">
                <a:latin typeface="+mj-ea"/>
                <a:ea typeface="+mj-ea"/>
                <a:cs typeface="Arial" charset="0"/>
              </a:rPr>
              <a:t>C]</a:t>
            </a:r>
            <a:r>
              <a:rPr lang="en-US" altLang="ja-JP" dirty="0" err="1">
                <a:latin typeface="+mj-ea"/>
                <a:ea typeface="+mj-ea"/>
                <a:cs typeface="Arial" charset="0"/>
              </a:rPr>
              <a:t>PiB</a:t>
            </a:r>
            <a:r>
              <a:rPr lang="en-US" altLang="ja-JP" dirty="0">
                <a:latin typeface="+mj-ea"/>
                <a:ea typeface="+mj-ea"/>
                <a:cs typeface="Arial" charset="0"/>
              </a:rPr>
              <a:t> PET in the patients with AD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E1E13DD-C2E7-4F0E-B00B-86BB1129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2942"/>
            <a:ext cx="5347964" cy="268119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AF346A5-D5FE-4FA6-BAC5-30492323CB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383" t="41958" r="22593" b="15439"/>
          <a:stretch/>
        </p:blipFill>
        <p:spPr>
          <a:xfrm>
            <a:off x="3923928" y="2714132"/>
            <a:ext cx="3586274" cy="1969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F30100A-67F7-4756-A54A-8D4FF06B1C5F}"/>
              </a:ext>
            </a:extLst>
          </p:cNvPr>
          <p:cNvSpPr/>
          <p:nvPr/>
        </p:nvSpPr>
        <p:spPr>
          <a:xfrm>
            <a:off x="6444208" y="2872349"/>
            <a:ext cx="355600" cy="48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円/楕円 8">
            <a:extLst>
              <a:ext uri="{FF2B5EF4-FFF2-40B4-BE49-F238E27FC236}">
                <a16:creationId xmlns:a16="http://schemas.microsoft.com/office/drawing/2014/main" id="{9D125C42-8AC1-428C-BCAC-33F40C1B73B1}"/>
              </a:ext>
            </a:extLst>
          </p:cNvPr>
          <p:cNvSpPr/>
          <p:nvPr/>
        </p:nvSpPr>
        <p:spPr>
          <a:xfrm>
            <a:off x="4271546" y="3898335"/>
            <a:ext cx="431800" cy="4910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7F8582E-D12C-4B90-BFAF-AF41291E9259}"/>
              </a:ext>
            </a:extLst>
          </p:cNvPr>
          <p:cNvCxnSpPr>
            <a:cxnSpLocks/>
          </p:cNvCxnSpPr>
          <p:nvPr/>
        </p:nvCxnSpPr>
        <p:spPr>
          <a:xfrm>
            <a:off x="3131840" y="2030701"/>
            <a:ext cx="4378362" cy="68343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B2A75887-D290-4BF1-A7A3-E4E7B41ACCB4}"/>
              </a:ext>
            </a:extLst>
          </p:cNvPr>
          <p:cNvCxnSpPr>
            <a:cxnSpLocks/>
          </p:cNvCxnSpPr>
          <p:nvPr/>
        </p:nvCxnSpPr>
        <p:spPr>
          <a:xfrm>
            <a:off x="2513446" y="2063027"/>
            <a:ext cx="1410482" cy="251288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C94E17C9-7A11-4595-8ECB-0AFA74370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48" y="3949577"/>
            <a:ext cx="2643336" cy="180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F149373-2CA6-4D21-86A3-70CC1A8A587D}"/>
              </a:ext>
            </a:extLst>
          </p:cNvPr>
          <p:cNvSpPr txBox="1"/>
          <p:nvPr/>
        </p:nvSpPr>
        <p:spPr>
          <a:xfrm>
            <a:off x="251520" y="5856715"/>
            <a:ext cx="4235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Hamamatsu University School of Medicine</a:t>
            </a:r>
          </a:p>
          <a:p>
            <a:r>
              <a:rPr lang="en-US" altLang="ja-JP" dirty="0">
                <a:latin typeface="+mj-ea"/>
                <a:ea typeface="+mj-ea"/>
              </a:rPr>
              <a:t>                and</a:t>
            </a:r>
          </a:p>
          <a:p>
            <a:r>
              <a:rPr lang="en-US" altLang="ja-JP" dirty="0">
                <a:latin typeface="+mj-ea"/>
                <a:ea typeface="+mj-ea"/>
              </a:rPr>
              <a:t>       Hamamatsu Photonics K.K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64219F7-9A4D-491B-8B90-6FCAF930C5A5}"/>
              </a:ext>
            </a:extLst>
          </p:cNvPr>
          <p:cNvSpPr txBox="1"/>
          <p:nvPr/>
        </p:nvSpPr>
        <p:spPr>
          <a:xfrm>
            <a:off x="3728164" y="3377050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+mj-ea"/>
                <a:ea typeface="+mj-ea"/>
              </a:rPr>
              <a:t>Hamamatsu</a:t>
            </a:r>
            <a:endParaRPr kumimoji="1" lang="en-US" altLang="ja-JP" sz="2400" dirty="0"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38B8BF-1C1B-4E2E-BC08-F5466C869773}"/>
              </a:ext>
            </a:extLst>
          </p:cNvPr>
          <p:cNvSpPr txBox="1"/>
          <p:nvPr/>
        </p:nvSpPr>
        <p:spPr>
          <a:xfrm>
            <a:off x="5124057" y="2819289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+mj-ea"/>
                <a:ea typeface="+mj-ea"/>
              </a:rPr>
              <a:t>Shizuoka</a:t>
            </a:r>
            <a:endParaRPr kumimoji="1" lang="en-US" altLang="ja-JP" sz="2400" dirty="0"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DEBA756-F06A-4743-BB41-0C6D11AA203F}"/>
              </a:ext>
            </a:extLst>
          </p:cNvPr>
          <p:cNvSpPr txBox="1"/>
          <p:nvPr/>
        </p:nvSpPr>
        <p:spPr>
          <a:xfrm>
            <a:off x="7543185" y="3891671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+mj-ea"/>
                <a:ea typeface="+mj-ea"/>
              </a:rPr>
              <a:t>Mount Fuji</a:t>
            </a:r>
            <a:endParaRPr kumimoji="1" lang="en-US" altLang="ja-JP" sz="2400" dirty="0"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70C47AF-BA46-4F04-A0BE-E2281A83CD02}"/>
              </a:ext>
            </a:extLst>
          </p:cNvPr>
          <p:cNvSpPr txBox="1"/>
          <p:nvPr/>
        </p:nvSpPr>
        <p:spPr>
          <a:xfrm>
            <a:off x="1581941" y="921725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+mj-ea"/>
                <a:ea typeface="+mj-ea"/>
              </a:rPr>
              <a:t>Kyoto</a:t>
            </a:r>
            <a:endParaRPr kumimoji="1" lang="en-US" altLang="ja-JP" sz="2400" dirty="0">
              <a:latin typeface="+mj-ea"/>
              <a:ea typeface="+mj-ea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6D316AC-CA1E-403C-9740-AF568A7E32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2052" t="38519" r="10150" b="26263"/>
          <a:stretch/>
        </p:blipFill>
        <p:spPr>
          <a:xfrm>
            <a:off x="5440668" y="598891"/>
            <a:ext cx="3667836" cy="121057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9204CEF-BAA6-463F-A4C1-714741074B42}"/>
              </a:ext>
            </a:extLst>
          </p:cNvPr>
          <p:cNvSpPr txBox="1"/>
          <p:nvPr/>
        </p:nvSpPr>
        <p:spPr>
          <a:xfrm>
            <a:off x="5440668" y="1846565"/>
            <a:ext cx="366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Shizuoka Institute of Epilepsy and Neurological Disorders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7498416-9DC3-48B2-A657-1A92E5CD786E}"/>
              </a:ext>
            </a:extLst>
          </p:cNvPr>
          <p:cNvSpPr txBox="1"/>
          <p:nvPr/>
        </p:nvSpPr>
        <p:spPr>
          <a:xfrm>
            <a:off x="1125408" y="3498022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PET measurement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8DABA87-642B-465E-9DCF-9147733BA796}"/>
              </a:ext>
            </a:extLst>
          </p:cNvPr>
          <p:cNvSpPr txBox="1"/>
          <p:nvPr/>
        </p:nvSpPr>
        <p:spPr>
          <a:xfrm>
            <a:off x="6200640" y="176981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Patients recruit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D85F925-BFD5-4EC6-B23B-7581F61EB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305" y="4365105"/>
            <a:ext cx="2267744" cy="1505782"/>
          </a:xfrm>
          <a:prstGeom prst="rect">
            <a:avLst/>
          </a:prstGeom>
        </p:spPr>
      </p:pic>
      <p:sp>
        <p:nvSpPr>
          <p:cNvPr id="11" name="矢印: 左カーブ 10">
            <a:extLst>
              <a:ext uri="{FF2B5EF4-FFF2-40B4-BE49-F238E27FC236}">
                <a16:creationId xmlns:a16="http://schemas.microsoft.com/office/drawing/2014/main" id="{C7D53766-3765-48DE-9C71-6689917A43C1}"/>
              </a:ext>
            </a:extLst>
          </p:cNvPr>
          <p:cNvSpPr/>
          <p:nvPr/>
        </p:nvSpPr>
        <p:spPr>
          <a:xfrm rot="3591645">
            <a:off x="5575233" y="3171694"/>
            <a:ext cx="538604" cy="2132123"/>
          </a:xfrm>
          <a:prstGeom prst="curvedLeftArrow">
            <a:avLst>
              <a:gd name="adj1" fmla="val 25000"/>
              <a:gd name="adj2" fmla="val 50000"/>
              <a:gd name="adj3" fmla="val 377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D8ED69B-D329-4289-8D50-B6436872ECDE}"/>
              </a:ext>
            </a:extLst>
          </p:cNvPr>
          <p:cNvSpPr txBox="1"/>
          <p:nvPr/>
        </p:nvSpPr>
        <p:spPr>
          <a:xfrm>
            <a:off x="4004832" y="1763296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+mj-ea"/>
                <a:ea typeface="+mj-ea"/>
              </a:rPr>
              <a:t>Tokyo</a:t>
            </a:r>
            <a:endParaRPr kumimoji="1" lang="en-US" altLang="ja-JP" sz="2400" dirty="0"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50201F-612C-4828-91D9-742213A5691E}"/>
              </a:ext>
            </a:extLst>
          </p:cNvPr>
          <p:cNvSpPr txBox="1"/>
          <p:nvPr/>
        </p:nvSpPr>
        <p:spPr>
          <a:xfrm>
            <a:off x="6199508" y="5900101"/>
            <a:ext cx="26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Shinkansen - Bullet Trains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1446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1723" y="404664"/>
            <a:ext cx="8897055" cy="28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1. PET scanning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All participants underwent [</a:t>
            </a:r>
            <a:r>
              <a:rPr lang="en-US" altLang="ja-JP" sz="2400" baseline="30000" dirty="0">
                <a:latin typeface="+mj-ea"/>
                <a:ea typeface="+mj-ea"/>
                <a:cs typeface="Arial" pitchFamily="34" charset="0"/>
              </a:rPr>
              <a:t>11</a:t>
            </a: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C] PBB3 and [</a:t>
            </a:r>
            <a:r>
              <a:rPr lang="en-US" altLang="ja-JP" sz="2400" baseline="30000" dirty="0">
                <a:latin typeface="+mj-ea"/>
                <a:ea typeface="+mj-ea"/>
                <a:cs typeface="Arial" pitchFamily="34" charset="0"/>
              </a:rPr>
              <a:t>11</a:t>
            </a: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C]DPA713 PET measurement to evaluate the tau deposition and </a:t>
            </a:r>
            <a:r>
              <a:rPr lang="en-US" altLang="ja-JP" sz="2400" dirty="0" err="1">
                <a:latin typeface="+mj-ea"/>
                <a:ea typeface="+mj-ea"/>
                <a:cs typeface="Arial" pitchFamily="34" charset="0"/>
              </a:rPr>
              <a:t>microglial</a:t>
            </a: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 activation.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   The binding potential (BP</a:t>
            </a:r>
            <a:r>
              <a:rPr lang="en-US" altLang="ja-JP" sz="2000" baseline="-25000" dirty="0">
                <a:latin typeface="+mj-ea"/>
                <a:ea typeface="+mj-ea"/>
                <a:cs typeface="Arial" pitchFamily="34" charset="0"/>
              </a:rPr>
              <a:t>ND</a:t>
            </a: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) was estimated on the SRTM using PMOD 3.4 software.</a:t>
            </a: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3712630" y="127665"/>
            <a:ext cx="1564852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3000" b="1" dirty="0">
                <a:latin typeface="+mj-ea"/>
                <a:ea typeface="+mj-ea"/>
                <a:cs typeface="Arial" pitchFamily="34" charset="0"/>
              </a:rPr>
              <a:t>Methods</a:t>
            </a:r>
            <a:endParaRPr lang="ja-JP" altLang="en-US" sz="3000" b="1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C334F38-AB60-45A2-B84F-4D2F198E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781898"/>
            <a:ext cx="9108504" cy="10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1067"/>
              </a:spcBef>
              <a:spcAft>
                <a:spcPts val="533"/>
              </a:spcAft>
            </a:pPr>
            <a:r>
              <a:rPr lang="en-US" altLang="ja-JP" sz="2133" dirty="0">
                <a:latin typeface="+mj-ea"/>
                <a:ea typeface="+mj-ea"/>
              </a:rPr>
              <a:t>All participants underwent series of PET measurements by using </a:t>
            </a:r>
            <a:r>
              <a:rPr lang="en-US" altLang="ja-JP" sz="2133" dirty="0">
                <a:latin typeface="+mj-ea"/>
                <a:ea typeface="+mj-ea"/>
                <a:cs typeface="Arial" panose="020B0604020202020204" pitchFamily="34" charset="0"/>
              </a:rPr>
              <a:t>High-resolution brain PET scanner(SHR12000, Hamamatsu Photonics K.K., Hamamatsu, Japan). 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99DF50C-C50F-495C-B1DC-B068E8DFF6AE}"/>
              </a:ext>
            </a:extLst>
          </p:cNvPr>
          <p:cNvSpPr/>
          <p:nvPr/>
        </p:nvSpPr>
        <p:spPr>
          <a:xfrm>
            <a:off x="2725677" y="4869905"/>
            <a:ext cx="1820333" cy="9623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133" dirty="0">
                <a:solidFill>
                  <a:schemeClr val="tx1"/>
                </a:solidFill>
                <a:latin typeface="+mj-ea"/>
                <a:ea typeface="+mj-ea"/>
                <a:cs typeface="Arial" pitchFamily="34" charset="0"/>
              </a:rPr>
              <a:t>Trans mission: 10min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D48E15C-C85C-4DF9-838D-7C55BC38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53414"/>
            <a:ext cx="2202490" cy="143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E27F8DF-04B0-427A-94DE-B349C3B92642}"/>
              </a:ext>
            </a:extLst>
          </p:cNvPr>
          <p:cNvSpPr/>
          <p:nvPr/>
        </p:nvSpPr>
        <p:spPr>
          <a:xfrm>
            <a:off x="4697760" y="4872727"/>
            <a:ext cx="3952440" cy="9595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133" dirty="0">
                <a:solidFill>
                  <a:schemeClr val="tx1"/>
                </a:solidFill>
                <a:latin typeface="+mj-ea"/>
                <a:ea typeface="+mj-ea"/>
              </a:rPr>
              <a:t>Serial scan</a:t>
            </a:r>
            <a:r>
              <a:rPr lang="en-US" altLang="ja-JP" sz="2133" dirty="0">
                <a:solidFill>
                  <a:schemeClr val="tx1"/>
                </a:solidFill>
                <a:latin typeface="+mj-ea"/>
                <a:ea typeface="+mj-ea"/>
                <a:cs typeface="Arial" pitchFamily="34" charset="0"/>
              </a:rPr>
              <a:t>: 62min</a:t>
            </a:r>
          </a:p>
          <a:p>
            <a:pPr algn="ctr">
              <a:defRPr/>
            </a:pPr>
            <a:r>
              <a:rPr lang="en-US" altLang="ja-JP" sz="2133" dirty="0">
                <a:solidFill>
                  <a:schemeClr val="tx1"/>
                </a:solidFill>
                <a:latin typeface="+mj-ea"/>
                <a:ea typeface="+mj-ea"/>
                <a:cs typeface="Arial" pitchFamily="34" charset="0"/>
              </a:rPr>
              <a:t>(30secx4, 30secx20, 300secx8)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496" y="44624"/>
            <a:ext cx="9217024" cy="504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2. SPM analysis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To identify the regions in which AD patients showed higher level of tau deposition or </a:t>
            </a:r>
            <a:r>
              <a:rPr lang="en-US" altLang="ja-JP" sz="2000" dirty="0" err="1">
                <a:latin typeface="+mj-ea"/>
                <a:ea typeface="+mj-ea"/>
                <a:cs typeface="Arial" pitchFamily="34" charset="0"/>
              </a:rPr>
              <a:t>microglial</a:t>
            </a: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 activation in the AD group compared to control group, we underwent </a:t>
            </a:r>
            <a:r>
              <a:rPr lang="en-US" altLang="ja-JP" sz="2000" b="1" u="sng" dirty="0">
                <a:latin typeface="+mj-ea"/>
                <a:ea typeface="+mj-ea"/>
                <a:cs typeface="Arial" pitchFamily="34" charset="0"/>
              </a:rPr>
              <a:t>two-sample t-test </a:t>
            </a: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using SPM8. 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Age and gender were treated as covariates of no interest.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endParaRPr lang="en-US" altLang="ja-JP" sz="2000" b="1" i="1" dirty="0">
              <a:latin typeface="+mj-ea"/>
              <a:ea typeface="+mj-ea"/>
              <a:cs typeface="Arial" pitchFamily="34" charset="0"/>
            </a:endParaRP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3. Manual Region of Interest (ROI) analysis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To explore the relationship between tau deposition and microglial activation, direct comparison in the same manual ROIs were carried out. 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Path analyses among data for [</a:t>
            </a:r>
            <a:r>
              <a:rPr lang="en-US" altLang="ja-JP" sz="2000" baseline="30000" dirty="0">
                <a:latin typeface="+mj-ea"/>
                <a:ea typeface="+mj-ea"/>
                <a:cs typeface="Arial" pitchFamily="34" charset="0"/>
              </a:rPr>
              <a:t>11</a:t>
            </a: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C]PBB3 uptake, [</a:t>
            </a:r>
            <a:r>
              <a:rPr lang="en-US" altLang="ja-JP" sz="2000" baseline="30000" dirty="0">
                <a:latin typeface="+mj-ea"/>
                <a:ea typeface="+mj-ea"/>
                <a:cs typeface="Arial" pitchFamily="34" charset="0"/>
              </a:rPr>
              <a:t>11</a:t>
            </a: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C]DPA713 uptake and psychological test scores were performed in all patients with AD. </a:t>
            </a:r>
          </a:p>
        </p:txBody>
      </p:sp>
      <p:grpSp>
        <p:nvGrpSpPr>
          <p:cNvPr id="3" name="グループ化 15">
            <a:extLst>
              <a:ext uri="{FF2B5EF4-FFF2-40B4-BE49-F238E27FC236}">
                <a16:creationId xmlns:a16="http://schemas.microsoft.com/office/drawing/2014/main" id="{0D103D68-1E61-4150-8A46-7CD0F0BC9A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504" y="5187210"/>
            <a:ext cx="4511818" cy="1482149"/>
            <a:chOff x="-473124" y="4365104"/>
            <a:chExt cx="7632848" cy="219868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765B6746-983D-4B43-A8AF-34585BCFE7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473124" y="4365104"/>
              <a:ext cx="2089150" cy="219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1EA21F66-03A7-480D-B825-4B48CC93F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471092" y="4365104"/>
              <a:ext cx="1981200" cy="2189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0A40FAED-94B2-44D2-B312-6FE50B6DA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311965" y="4365104"/>
              <a:ext cx="1975551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372A9B58-B721-482A-A294-95FAFBDD6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9201" y="4365104"/>
              <a:ext cx="2020523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3">
            <a:extLst>
              <a:ext uri="{FF2B5EF4-FFF2-40B4-BE49-F238E27FC236}">
                <a16:creationId xmlns:a16="http://schemas.microsoft.com/office/drawing/2014/main" id="{5A5089F2-B4C4-438F-A8AA-79AE5E8CB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742" y="5445224"/>
            <a:ext cx="4250381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ja-JP" sz="1600" dirty="0">
                <a:latin typeface="+mj-ea"/>
                <a:ea typeface="+mj-ea"/>
              </a:rPr>
              <a:t>ROIs were manually set bilaterally over the bilateral frontal and temporal cortex,  thalamus, basal ganglia, and cerebellar hemisphere on each subject on MR image. </a:t>
            </a:r>
            <a:endParaRPr lang="ja-JP" altLang="en-US" sz="1600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7264225" y="2557365"/>
            <a:ext cx="16270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1400" dirty="0">
                <a:latin typeface="+mj-ea"/>
                <a:ea typeface="+mj-ea"/>
              </a:rPr>
              <a:t>Uncorrected</a:t>
            </a:r>
            <a:r>
              <a:rPr lang="ja-JP" altLang="en-US" sz="1400" dirty="0">
                <a:latin typeface="+mj-ea"/>
                <a:ea typeface="+mj-ea"/>
              </a:rPr>
              <a:t>　</a:t>
            </a:r>
            <a:r>
              <a:rPr lang="ja-JP" altLang="ja-JP" sz="1400" dirty="0">
                <a:latin typeface="+mj-ea"/>
                <a:ea typeface="+mj-ea"/>
              </a:rPr>
              <a:t>p&lt;0.0</a:t>
            </a:r>
            <a:r>
              <a:rPr lang="en-US" altLang="ja-JP" sz="1400" dirty="0">
                <a:latin typeface="+mj-ea"/>
                <a:ea typeface="+mj-ea"/>
              </a:rPr>
              <a:t>0</a:t>
            </a:r>
            <a:r>
              <a:rPr lang="ja-JP" altLang="ja-JP" sz="1400" dirty="0">
                <a:latin typeface="+mj-ea"/>
                <a:ea typeface="+mj-ea"/>
              </a:rPr>
              <a:t>1</a:t>
            </a:r>
            <a:endParaRPr lang="ja-JP" altLang="ja-JP" sz="1400" u="sng" dirty="0">
              <a:latin typeface="+mj-ea"/>
              <a:ea typeface="+mj-ea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7264225" y="2832949"/>
            <a:ext cx="166712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ja-JP" sz="1400" dirty="0">
                <a:latin typeface="+mj-ea"/>
                <a:ea typeface="+mj-ea"/>
              </a:rPr>
              <a:t>Extent threshold k = </a:t>
            </a:r>
            <a:r>
              <a:rPr lang="en-US" altLang="ja-JP" sz="1400" dirty="0">
                <a:latin typeface="+mj-ea"/>
                <a:ea typeface="+mj-ea"/>
              </a:rPr>
              <a:t>0</a:t>
            </a:r>
            <a:endParaRPr lang="ja-JP" altLang="ja-JP" sz="1400" dirty="0">
              <a:latin typeface="+mj-ea"/>
              <a:ea typeface="+mj-ea"/>
            </a:endParaRP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2959184" y="1274625"/>
            <a:ext cx="2952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+mj-ea"/>
                <a:ea typeface="+mj-ea"/>
              </a:rPr>
              <a:t>(a)Total AD vs. control</a:t>
            </a:r>
            <a:endParaRPr lang="ja-JP" altLang="ja-JP" sz="2000" dirty="0">
              <a:latin typeface="+mj-ea"/>
              <a:ea typeface="+mj-ea"/>
            </a:endParaRPr>
          </a:p>
        </p:txBody>
      </p: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864543" y="4052002"/>
            <a:ext cx="31964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+mj-ea"/>
                <a:ea typeface="+mj-ea"/>
              </a:rPr>
              <a:t>(b)CDR0.5 AD vs. control</a:t>
            </a:r>
            <a:endParaRPr lang="ja-JP" altLang="ja-JP" sz="2000" dirty="0">
              <a:latin typeface="+mj-ea"/>
              <a:ea typeface="+mj-ea"/>
            </a:endParaRP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5351735" y="4078067"/>
            <a:ext cx="31686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+mj-ea"/>
                <a:ea typeface="+mj-ea"/>
              </a:rPr>
              <a:t>(c)CDR 1 AD vs. control</a:t>
            </a:r>
            <a:endParaRPr lang="ja-JP" altLang="ja-JP" sz="2000" dirty="0">
              <a:latin typeface="+mj-ea"/>
              <a:ea typeface="+mj-ea"/>
            </a:endParaRPr>
          </a:p>
        </p:txBody>
      </p:sp>
      <p:grpSp>
        <p:nvGrpSpPr>
          <p:cNvPr id="52" name="グループ化 29"/>
          <p:cNvGrpSpPr>
            <a:grpSpLocks noChangeAspect="1"/>
          </p:cNvGrpSpPr>
          <p:nvPr/>
        </p:nvGrpSpPr>
        <p:grpSpPr>
          <a:xfrm>
            <a:off x="1595772" y="1676149"/>
            <a:ext cx="5496508" cy="2401917"/>
            <a:chOff x="-6148064" y="133448"/>
            <a:chExt cx="14415286" cy="6299332"/>
          </a:xfrm>
        </p:grpSpPr>
        <p:sp>
          <p:nvSpPr>
            <p:cNvPr id="53" name="正方形/長方形 52"/>
            <p:cNvSpPr/>
            <p:nvPr/>
          </p:nvSpPr>
          <p:spPr>
            <a:xfrm>
              <a:off x="-6148064" y="133448"/>
              <a:ext cx="14415286" cy="629933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944" y="269007"/>
              <a:ext cx="1628775" cy="279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533546" y="781447"/>
              <a:ext cx="1628775" cy="36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48064" y="323528"/>
              <a:ext cx="3781425" cy="268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29862" y="3419872"/>
              <a:ext cx="37338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494" y="3331443"/>
              <a:ext cx="1695450" cy="275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528784" y="2309068"/>
              <a:ext cx="1733550" cy="366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182" y="240432"/>
              <a:ext cx="1762125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538309" y="-854071"/>
              <a:ext cx="1714500" cy="374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96062" y="251520"/>
              <a:ext cx="3695700" cy="291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1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40074" y="3355826"/>
              <a:ext cx="3752850" cy="280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1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936" y="3384401"/>
              <a:ext cx="1704975" cy="277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557359" y="3761017"/>
              <a:ext cx="1638300" cy="370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グループ化 61"/>
          <p:cNvGrpSpPr>
            <a:grpSpLocks noChangeAspect="1"/>
          </p:cNvGrpSpPr>
          <p:nvPr/>
        </p:nvGrpSpPr>
        <p:grpSpPr>
          <a:xfrm>
            <a:off x="165906" y="4383764"/>
            <a:ext cx="4349038" cy="1900486"/>
            <a:chOff x="-4304690" y="3131840"/>
            <a:chExt cx="14415288" cy="6299332"/>
          </a:xfrm>
        </p:grpSpPr>
        <p:sp>
          <p:nvSpPr>
            <p:cNvPr id="69" name="正方形/長方形 68"/>
            <p:cNvSpPr/>
            <p:nvPr/>
          </p:nvSpPr>
          <p:spPr>
            <a:xfrm>
              <a:off x="-4304690" y="3131840"/>
              <a:ext cx="14415285" cy="629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pic>
          <p:nvPicPr>
            <p:cNvPr id="99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1211" y="3255243"/>
              <a:ext cx="1762125" cy="282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1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448357" y="3720654"/>
              <a:ext cx="1666875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16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36665" y="3398118"/>
              <a:ext cx="3705225" cy="268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1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70337" y="6298629"/>
              <a:ext cx="3676650" cy="280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319" y="6353098"/>
              <a:ext cx="1647825" cy="275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9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391209" y="5219105"/>
              <a:ext cx="1638300" cy="380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2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794" y="3275856"/>
              <a:ext cx="165735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21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381683" y="2136477"/>
              <a:ext cx="1657350" cy="36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22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3225" y="3347864"/>
              <a:ext cx="3676650" cy="277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2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8938" y="6284912"/>
              <a:ext cx="3648075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Picture 24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970" y="6296025"/>
              <a:ext cx="1657350" cy="284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2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486460" y="6772398"/>
              <a:ext cx="1533525" cy="371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1" name="グループ化 82"/>
          <p:cNvGrpSpPr>
            <a:grpSpLocks noChangeAspect="1"/>
          </p:cNvGrpSpPr>
          <p:nvPr/>
        </p:nvGrpSpPr>
        <p:grpSpPr>
          <a:xfrm>
            <a:off x="4716015" y="4380223"/>
            <a:ext cx="4357141" cy="1904026"/>
            <a:chOff x="-3915816" y="6276631"/>
            <a:chExt cx="14415287" cy="6299331"/>
          </a:xfrm>
        </p:grpSpPr>
        <p:sp>
          <p:nvSpPr>
            <p:cNvPr id="112" name="正方形/長方形 111"/>
            <p:cNvSpPr/>
            <p:nvPr/>
          </p:nvSpPr>
          <p:spPr>
            <a:xfrm>
              <a:off x="-3915816" y="6276631"/>
              <a:ext cx="14415286" cy="629933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pic>
          <p:nvPicPr>
            <p:cNvPr id="113" name="Picture 2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651" y="6516216"/>
              <a:ext cx="1609725" cy="272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28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870651" y="6890209"/>
              <a:ext cx="1552575" cy="366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43808" y="6516216"/>
              <a:ext cx="3705225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30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43808" y="9540552"/>
              <a:ext cx="371475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31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008" y="9452123"/>
              <a:ext cx="1600200" cy="275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32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884858" y="8425557"/>
              <a:ext cx="1571625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33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283" y="6524178"/>
              <a:ext cx="1685925" cy="280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34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832551" y="5257456"/>
              <a:ext cx="1600200" cy="363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35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384" y="6516216"/>
              <a:ext cx="3629025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36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392" y="9662814"/>
              <a:ext cx="3705225" cy="268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37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6134" y="9442598"/>
              <a:ext cx="161925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38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884858" y="9937725"/>
              <a:ext cx="1571625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テキスト ボックス 60"/>
          <p:cNvSpPr txBox="1"/>
          <p:nvPr/>
        </p:nvSpPr>
        <p:spPr>
          <a:xfrm>
            <a:off x="53366" y="404664"/>
            <a:ext cx="9090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1. Comparison of [</a:t>
            </a:r>
            <a:r>
              <a:rPr lang="en-US" altLang="ja-JP" sz="2800" b="1" i="1" u="sng" baseline="30000" dirty="0">
                <a:latin typeface="+mj-ea"/>
                <a:ea typeface="+mj-ea"/>
                <a:cs typeface="Arial" pitchFamily="34" charset="0"/>
              </a:rPr>
              <a:t>11</a:t>
            </a:r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C]PBB3 BP</a:t>
            </a:r>
            <a:r>
              <a:rPr lang="en-US" altLang="ja-JP" sz="2800" b="1" i="1" u="sng" baseline="-25000" dirty="0">
                <a:latin typeface="+mj-ea"/>
                <a:ea typeface="+mj-ea"/>
                <a:cs typeface="Arial" pitchFamily="34" charset="0"/>
              </a:rPr>
              <a:t>ND</a:t>
            </a:r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 between AD and control </a:t>
            </a:r>
            <a:endParaRPr kumimoji="1" lang="ja-JP" altLang="en-US" sz="2800" u="sng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1" name="Text Box 26">
            <a:extLst>
              <a:ext uri="{FF2B5EF4-FFF2-40B4-BE49-F238E27FC236}">
                <a16:creationId xmlns:a16="http://schemas.microsoft.com/office/drawing/2014/main" id="{C5D758AE-15AD-4DBA-B175-77DC5096E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-99392"/>
            <a:ext cx="1393330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3000" b="1" dirty="0">
                <a:latin typeface="+mj-ea"/>
                <a:ea typeface="+mj-ea"/>
                <a:cs typeface="Arial" pitchFamily="34" charset="0"/>
              </a:rPr>
              <a:t>Results</a:t>
            </a:r>
            <a:endParaRPr lang="ja-JP" altLang="en-US" sz="3000" b="1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41AAC9-2F36-4849-8B4B-A673A7ECA252}"/>
              </a:ext>
            </a:extLst>
          </p:cNvPr>
          <p:cNvSpPr txBox="1"/>
          <p:nvPr/>
        </p:nvSpPr>
        <p:spPr>
          <a:xfrm>
            <a:off x="420394" y="6211669"/>
            <a:ext cx="859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+mj-ea"/>
                <a:ea typeface="+mj-ea"/>
                <a:cs typeface="Arial" pitchFamily="34" charset="0"/>
              </a:rPr>
              <a:t>→</a:t>
            </a:r>
            <a:r>
              <a:rPr lang="en-US" altLang="ja-JP" sz="1600" dirty="0">
                <a:latin typeface="+mj-ea"/>
                <a:ea typeface="+mj-ea"/>
                <a:cs typeface="Arial" pitchFamily="34" charset="0"/>
              </a:rPr>
              <a:t>    </a:t>
            </a:r>
            <a:r>
              <a:rPr lang="en-US" altLang="ja-JP" dirty="0">
                <a:latin typeface="+mj-ea"/>
                <a:ea typeface="+mj-ea"/>
                <a:cs typeface="Arial" pitchFamily="34" charset="0"/>
              </a:rPr>
              <a:t>The distribution and progression pattern of the tau deposition may be consistent with the previous reports of </a:t>
            </a:r>
            <a:r>
              <a:rPr lang="en-US" altLang="ja-JP" dirty="0" err="1">
                <a:latin typeface="+mj-ea"/>
                <a:ea typeface="+mj-ea"/>
                <a:cs typeface="Arial" pitchFamily="34" charset="0"/>
              </a:rPr>
              <a:t>Braak</a:t>
            </a:r>
            <a:r>
              <a:rPr lang="en-US" altLang="ja-JP" dirty="0">
                <a:latin typeface="+mj-ea"/>
                <a:ea typeface="+mj-ea"/>
                <a:cs typeface="Arial" pitchFamily="34" charset="0"/>
              </a:rPr>
              <a:t> tau stage in AD.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9E83E1-7566-478E-AC00-0249FD208167}"/>
              </a:ext>
            </a:extLst>
          </p:cNvPr>
          <p:cNvSpPr/>
          <p:nvPr/>
        </p:nvSpPr>
        <p:spPr>
          <a:xfrm>
            <a:off x="1727927" y="852763"/>
            <a:ext cx="5415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j-ea"/>
              </a:rPr>
              <a:t>Distribution and progression pattern of tau deposition</a:t>
            </a:r>
          </a:p>
        </p:txBody>
      </p:sp>
    </p:spTree>
    <p:extLst>
      <p:ext uri="{BB962C8B-B14F-4D97-AF65-F5344CB8AC3E}">
        <p14:creationId xmlns:p14="http://schemas.microsoft.com/office/powerpoint/2010/main" val="1393529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6864613" y="2508811"/>
            <a:ext cx="168155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1400" dirty="0">
                <a:latin typeface="+mj-ea"/>
                <a:ea typeface="+mj-ea"/>
                <a:cs typeface="Arial" pitchFamily="34" charset="0"/>
              </a:rPr>
              <a:t>Uncorrected</a:t>
            </a:r>
            <a:r>
              <a:rPr lang="ja-JP" altLang="en-US" sz="1400" dirty="0">
                <a:latin typeface="+mj-ea"/>
                <a:ea typeface="+mj-ea"/>
                <a:cs typeface="Arial" pitchFamily="34" charset="0"/>
              </a:rPr>
              <a:t>　</a:t>
            </a:r>
            <a:r>
              <a:rPr lang="ja-JP" altLang="ja-JP" sz="1400" dirty="0">
                <a:latin typeface="+mj-ea"/>
                <a:ea typeface="+mj-ea"/>
                <a:cs typeface="Arial" pitchFamily="34" charset="0"/>
              </a:rPr>
              <a:t>p&lt;0.001 </a:t>
            </a: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6875626" y="2796843"/>
            <a:ext cx="166712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ja-JP" sz="1400" dirty="0">
                <a:latin typeface="+mj-ea"/>
                <a:ea typeface="+mj-ea"/>
                <a:cs typeface="Arial" pitchFamily="34" charset="0"/>
              </a:rPr>
              <a:t>Extent threshold k = </a:t>
            </a:r>
            <a:r>
              <a:rPr lang="en-US" altLang="ja-JP" sz="1400" dirty="0">
                <a:latin typeface="+mj-ea"/>
                <a:ea typeface="+mj-ea"/>
                <a:cs typeface="Arial" pitchFamily="34" charset="0"/>
              </a:rPr>
              <a:t>0</a:t>
            </a:r>
            <a:endParaRPr lang="ja-JP" altLang="ja-JP" sz="1400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2936493" y="1367572"/>
            <a:ext cx="2952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(a)Total AD vs. control</a:t>
            </a:r>
            <a:endParaRPr lang="ja-JP" altLang="ja-JP" sz="2000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809041" y="4033990"/>
            <a:ext cx="31964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(b)CDR0.5 AD vs. control</a:t>
            </a:r>
            <a:endParaRPr lang="ja-JP" altLang="ja-JP" sz="2000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5280288" y="4033990"/>
            <a:ext cx="31686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(c)CDR 1 AD vs. control</a:t>
            </a:r>
            <a:endParaRPr lang="ja-JP" altLang="ja-JP" sz="2000" dirty="0">
              <a:latin typeface="+mj-ea"/>
              <a:ea typeface="+mj-ea"/>
              <a:cs typeface="Arial" pitchFamily="34" charset="0"/>
            </a:endParaRPr>
          </a:p>
        </p:txBody>
      </p:sp>
      <p:grpSp>
        <p:nvGrpSpPr>
          <p:cNvPr id="52" name="グループ化 31"/>
          <p:cNvGrpSpPr>
            <a:grpSpLocks noChangeAspect="1"/>
          </p:cNvGrpSpPr>
          <p:nvPr/>
        </p:nvGrpSpPr>
        <p:grpSpPr>
          <a:xfrm>
            <a:off x="1547664" y="1783592"/>
            <a:ext cx="5149770" cy="2250397"/>
            <a:chOff x="-3555776" y="899591"/>
            <a:chExt cx="14415286" cy="6299331"/>
          </a:xfrm>
        </p:grpSpPr>
        <p:sp>
          <p:nvSpPr>
            <p:cNvPr id="53" name="正方形/長方形 52"/>
            <p:cNvSpPr/>
            <p:nvPr/>
          </p:nvSpPr>
          <p:spPr>
            <a:xfrm>
              <a:off x="-3555776" y="899591"/>
              <a:ext cx="14415286" cy="629933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399" y="1080145"/>
              <a:ext cx="1724025" cy="277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221686" y="1371798"/>
              <a:ext cx="1524000" cy="372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5776" y="1115616"/>
              <a:ext cx="370522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40051" y="4139952"/>
              <a:ext cx="3771900" cy="280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557" y="4067944"/>
              <a:ext cx="1590675" cy="269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200356" y="2933899"/>
              <a:ext cx="1562100" cy="368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940" y="1043608"/>
              <a:ext cx="1638300" cy="284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159774" y="-148158"/>
              <a:ext cx="1638300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49" y="1115616"/>
              <a:ext cx="3629025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49" y="4224114"/>
              <a:ext cx="3600450" cy="272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1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4641" y="4094551"/>
              <a:ext cx="1628775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1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159818" y="4498454"/>
              <a:ext cx="1657350" cy="367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0" name="グループ化 68"/>
          <p:cNvGrpSpPr>
            <a:grpSpLocks noChangeAspect="1"/>
          </p:cNvGrpSpPr>
          <p:nvPr/>
        </p:nvGrpSpPr>
        <p:grpSpPr>
          <a:xfrm>
            <a:off x="107505" y="4343584"/>
            <a:ext cx="4399770" cy="1922654"/>
            <a:chOff x="-3603114" y="3707904"/>
            <a:chExt cx="14415287" cy="6299331"/>
          </a:xfrm>
        </p:grpSpPr>
        <p:sp>
          <p:nvSpPr>
            <p:cNvPr id="101" name="正方形/長方形 100"/>
            <p:cNvSpPr/>
            <p:nvPr/>
          </p:nvSpPr>
          <p:spPr>
            <a:xfrm>
              <a:off x="-3603114" y="3707904"/>
              <a:ext cx="14415286" cy="629933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pic>
          <p:nvPicPr>
            <p:cNvPr id="102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108" y="3899261"/>
              <a:ext cx="1638301" cy="2800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123410" y="4234805"/>
              <a:ext cx="1571625" cy="368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6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8877" y="3923928"/>
              <a:ext cx="3819525" cy="288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5776" y="6948264"/>
              <a:ext cx="3743325" cy="288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064" y="7121160"/>
              <a:ext cx="1619250" cy="262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19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149158" y="5802956"/>
              <a:ext cx="1609725" cy="370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2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890" y="3955132"/>
              <a:ext cx="165735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Picture 21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144396" y="2664917"/>
              <a:ext cx="1619250" cy="370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22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06" y="3851920"/>
              <a:ext cx="3790950" cy="292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2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40" y="6828209"/>
              <a:ext cx="3762375" cy="300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24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591" y="7062142"/>
              <a:ext cx="1647825" cy="283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25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207085" y="7354962"/>
              <a:ext cx="1571625" cy="363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4" name="グループ化 82"/>
          <p:cNvGrpSpPr>
            <a:grpSpLocks noChangeAspect="1"/>
          </p:cNvGrpSpPr>
          <p:nvPr/>
        </p:nvGrpSpPr>
        <p:grpSpPr>
          <a:xfrm>
            <a:off x="4653629" y="4350971"/>
            <a:ext cx="4382867" cy="1915267"/>
            <a:chOff x="-3771800" y="6516216"/>
            <a:chExt cx="14415287" cy="6299331"/>
          </a:xfrm>
        </p:grpSpPr>
        <p:sp>
          <p:nvSpPr>
            <p:cNvPr id="115" name="正方形/長方形 114"/>
            <p:cNvSpPr/>
            <p:nvPr/>
          </p:nvSpPr>
          <p:spPr>
            <a:xfrm>
              <a:off x="-3771800" y="6516216"/>
              <a:ext cx="14415286" cy="629933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pic>
          <p:nvPicPr>
            <p:cNvPr id="116" name="Picture 26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092" y="6787827"/>
              <a:ext cx="1638300" cy="275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2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995617" y="7012235"/>
              <a:ext cx="1562100" cy="363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28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99792" y="6876256"/>
              <a:ext cx="3724275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29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99792" y="9737286"/>
              <a:ext cx="3676650" cy="280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30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040" y="9904238"/>
              <a:ext cx="1552575" cy="264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31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034237" y="8601173"/>
              <a:ext cx="1543050" cy="36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32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291" y="6874693"/>
              <a:ext cx="1685925" cy="280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33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991002" y="5454179"/>
              <a:ext cx="1571625" cy="369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34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384" y="6732240"/>
              <a:ext cx="3695700" cy="280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35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32" y="9775386"/>
              <a:ext cx="3629025" cy="272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36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1208" y="9855596"/>
              <a:ext cx="161925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37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000299" y="10137724"/>
              <a:ext cx="1628775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テキスト ボックス 55"/>
          <p:cNvSpPr txBox="1"/>
          <p:nvPr/>
        </p:nvSpPr>
        <p:spPr>
          <a:xfrm>
            <a:off x="53367" y="15007"/>
            <a:ext cx="9090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2. Comparison of [</a:t>
            </a:r>
            <a:r>
              <a:rPr lang="en-US" altLang="ja-JP" sz="2800" b="1" i="1" u="sng" baseline="30000" dirty="0">
                <a:latin typeface="+mj-ea"/>
                <a:ea typeface="+mj-ea"/>
                <a:cs typeface="Arial" pitchFamily="34" charset="0"/>
              </a:rPr>
              <a:t>11</a:t>
            </a:r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C]DPA BP</a:t>
            </a:r>
            <a:r>
              <a:rPr lang="en-US" altLang="ja-JP" sz="2800" b="1" i="1" u="sng" baseline="-25000" dirty="0">
                <a:latin typeface="+mj-ea"/>
                <a:ea typeface="+mj-ea"/>
                <a:cs typeface="Arial" pitchFamily="34" charset="0"/>
              </a:rPr>
              <a:t>ND</a:t>
            </a:r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 between AD  and control </a:t>
            </a:r>
            <a:endParaRPr lang="ja-JP" altLang="ja-JP" sz="2800" u="sng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5D7E9BB-B9B6-45FE-8A2D-BB3AA8F6C3E9}"/>
              </a:ext>
            </a:extLst>
          </p:cNvPr>
          <p:cNvSpPr txBox="1"/>
          <p:nvPr/>
        </p:nvSpPr>
        <p:spPr>
          <a:xfrm>
            <a:off x="620030" y="6360503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+mj-ea"/>
                <a:ea typeface="+mj-ea"/>
                <a:cs typeface="Arial" pitchFamily="34" charset="0"/>
              </a:rPr>
              <a:t>→</a:t>
            </a:r>
            <a:r>
              <a:rPr lang="en-US" altLang="ja-JP" sz="1400" dirty="0">
                <a:latin typeface="+mj-ea"/>
                <a:ea typeface="+mj-ea"/>
                <a:cs typeface="Arial" pitchFamily="34" charset="0"/>
              </a:rPr>
              <a:t>   </a:t>
            </a:r>
            <a:r>
              <a:rPr lang="en-US" altLang="ja-JP" sz="1600" dirty="0">
                <a:latin typeface="+mj-ea"/>
                <a:ea typeface="+mj-ea"/>
                <a:cs typeface="Arial" pitchFamily="34" charset="0"/>
              </a:rPr>
              <a:t>Microglial activation was  globally present even at an early stage of AD.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82701B7-B2EF-4098-9093-72EDFD2F0107}"/>
              </a:ext>
            </a:extLst>
          </p:cNvPr>
          <p:cNvSpPr/>
          <p:nvPr/>
        </p:nvSpPr>
        <p:spPr>
          <a:xfrm>
            <a:off x="1661153" y="734644"/>
            <a:ext cx="5889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j-ea"/>
              </a:rPr>
              <a:t>Distribution and progression pattern of microglia activation</a:t>
            </a:r>
          </a:p>
        </p:txBody>
      </p:sp>
    </p:spTree>
    <p:extLst>
      <p:ext uri="{BB962C8B-B14F-4D97-AF65-F5344CB8AC3E}">
        <p14:creationId xmlns:p14="http://schemas.microsoft.com/office/powerpoint/2010/main" val="2639122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2670" y="6044515"/>
            <a:ext cx="8686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+mj-ea"/>
                <a:ea typeface="+mj-ea"/>
                <a:cs typeface="MS PGothic" charset="-128"/>
              </a:rPr>
              <a:t>→　</a:t>
            </a: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T</a:t>
            </a:r>
            <a:r>
              <a:rPr lang="en-US" altLang="ja-JP" sz="2400" dirty="0">
                <a:latin typeface="+mj-ea"/>
                <a:ea typeface="+mj-ea"/>
              </a:rPr>
              <a:t>hese findings support the idea that tau burden accelerates microglial activation</a:t>
            </a: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.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5496" y="1052736"/>
            <a:ext cx="24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+mj-ea"/>
                <a:ea typeface="+mj-ea"/>
                <a:cs typeface="Times New Roman" pitchFamily="18" charset="0"/>
              </a:rPr>
              <a:t>(A) </a:t>
            </a:r>
            <a:r>
              <a:rPr lang="en-US" altLang="ja-JP" sz="2000" dirty="0" err="1">
                <a:latin typeface="+mj-ea"/>
                <a:ea typeface="+mj-ea"/>
                <a:cs typeface="Times New Roman" pitchFamily="18" charset="0"/>
              </a:rPr>
              <a:t>parahippocampus</a:t>
            </a:r>
            <a:endParaRPr kumimoji="1" lang="ja-JP" altLang="en-US" sz="2000" dirty="0"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808277" y="1052736"/>
            <a:ext cx="3121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+mj-ea"/>
                <a:ea typeface="+mj-ea"/>
                <a:cs typeface="Times New Roman" pitchFamily="18" charset="0"/>
              </a:rPr>
              <a:t>(B)</a:t>
            </a:r>
            <a:r>
              <a:rPr lang="ja-JP" altLang="en-US" sz="2000" dirty="0">
                <a:latin typeface="+mj-ea"/>
                <a:ea typeface="+mj-ea"/>
                <a:cs typeface="Times New Roman" pitchFamily="18" charset="0"/>
              </a:rPr>
              <a:t>　</a:t>
            </a:r>
            <a:r>
              <a:rPr lang="en-US" altLang="ja-JP" sz="2000" dirty="0">
                <a:latin typeface="+mj-ea"/>
                <a:ea typeface="+mj-ea"/>
                <a:cs typeface="Times New Roman" pitchFamily="18" charset="0"/>
              </a:rPr>
              <a:t>medial temporal cortex</a:t>
            </a:r>
            <a:endParaRPr kumimoji="1" lang="ja-JP" altLang="en-US" sz="2000" dirty="0"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 rot="16200000">
            <a:off x="-898066" y="2489292"/>
            <a:ext cx="21259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[</a:t>
            </a:r>
            <a:r>
              <a:rPr lang="en-US" altLang="ja-JP" sz="1000" baseline="30000" dirty="0">
                <a:latin typeface="+mj-ea"/>
                <a:ea typeface="+mj-ea"/>
                <a:cs typeface="MS PGothic" charset="-128"/>
              </a:rPr>
              <a:t>11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C]DPA BP</a:t>
            </a:r>
            <a:r>
              <a:rPr lang="en-US" altLang="ja-JP" sz="1000" baseline="-25000" dirty="0">
                <a:latin typeface="+mj-ea"/>
                <a:ea typeface="+mj-ea"/>
                <a:cs typeface="MS PGothic" charset="-128"/>
              </a:rPr>
              <a:t>ND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 in </a:t>
            </a:r>
            <a:r>
              <a:rPr lang="en-US" altLang="ja-JP" sz="1000" dirty="0" err="1">
                <a:latin typeface="+mj-ea"/>
                <a:ea typeface="+mj-ea"/>
                <a:cs typeface="MS PGothic" charset="-128"/>
              </a:rPr>
              <a:t>parahippocampus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 </a:t>
            </a:r>
            <a:endParaRPr kumimoji="1" lang="ja-JP" altLang="en-US" sz="1000" dirty="0">
              <a:latin typeface="+mj-ea"/>
              <a:ea typeface="+mj-ea"/>
            </a:endParaRP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998" y="1484784"/>
            <a:ext cx="3504818" cy="2808312"/>
          </a:xfrm>
          <a:prstGeom prst="rect">
            <a:avLst/>
          </a:prstGeom>
          <a:noFill/>
        </p:spPr>
      </p:pic>
      <p:sp>
        <p:nvSpPr>
          <p:cNvPr id="37" name="テキスト ボックス 36"/>
          <p:cNvSpPr txBox="1"/>
          <p:nvPr/>
        </p:nvSpPr>
        <p:spPr>
          <a:xfrm rot="16200000">
            <a:off x="2040746" y="2597787"/>
            <a:ext cx="2414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[</a:t>
            </a:r>
            <a:r>
              <a:rPr lang="en-US" altLang="ja-JP" sz="1000" baseline="30000" dirty="0">
                <a:latin typeface="+mj-ea"/>
                <a:ea typeface="+mj-ea"/>
                <a:cs typeface="MS PGothic" charset="-128"/>
              </a:rPr>
              <a:t>11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C]DPA BP</a:t>
            </a:r>
            <a:r>
              <a:rPr lang="en-US" altLang="ja-JP" sz="1000" baseline="-25000" dirty="0">
                <a:latin typeface="+mj-ea"/>
                <a:ea typeface="+mj-ea"/>
                <a:cs typeface="MS PGothic" charset="-128"/>
              </a:rPr>
              <a:t>ND 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in medial temporal cortex </a:t>
            </a:r>
            <a:endParaRPr lang="ja-JP" altLang="en-US" sz="1000" dirty="0">
              <a:latin typeface="+mj-ea"/>
              <a:ea typeface="+mj-ea"/>
            </a:endParaRPr>
          </a:p>
          <a:p>
            <a:endParaRPr kumimoji="1" lang="ja-JP" altLang="en-US" sz="1000" dirty="0">
              <a:latin typeface="+mj-ea"/>
              <a:ea typeface="+mj-ea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937" y="1484784"/>
            <a:ext cx="35047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テキスト ボックス 39"/>
          <p:cNvSpPr txBox="1"/>
          <p:nvPr/>
        </p:nvSpPr>
        <p:spPr>
          <a:xfrm rot="16200000">
            <a:off x="4938336" y="2636896"/>
            <a:ext cx="2406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[</a:t>
            </a:r>
            <a:r>
              <a:rPr lang="en-US" altLang="ja-JP" sz="1000" baseline="30000" dirty="0">
                <a:latin typeface="+mj-ea"/>
                <a:ea typeface="+mj-ea"/>
                <a:cs typeface="MS PGothic" charset="-128"/>
              </a:rPr>
              <a:t>11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C]DPA BP</a:t>
            </a:r>
            <a:r>
              <a:rPr lang="en-US" altLang="ja-JP" sz="1000" baseline="-25000" dirty="0">
                <a:latin typeface="+mj-ea"/>
                <a:ea typeface="+mj-ea"/>
                <a:cs typeface="MS PGothic" charset="-128"/>
              </a:rPr>
              <a:t>ND 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in lateral temporal cortex </a:t>
            </a:r>
            <a:endParaRPr lang="ja-JP" altLang="en-US" sz="1000" dirty="0">
              <a:latin typeface="+mj-ea"/>
              <a:ea typeface="+mj-ea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2516" y="1340768"/>
            <a:ext cx="3684553" cy="2952328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6145569" y="1052736"/>
            <a:ext cx="3122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+mj-ea"/>
                <a:ea typeface="+mj-ea"/>
                <a:cs typeface="Times New Roman" pitchFamily="18" charset="0"/>
              </a:rPr>
              <a:t>(C)</a:t>
            </a:r>
            <a:r>
              <a:rPr lang="ja-JP" altLang="en-US" sz="2000" dirty="0">
                <a:latin typeface="+mj-ea"/>
                <a:ea typeface="+mj-ea"/>
                <a:cs typeface="Times New Roman" pitchFamily="18" charset="0"/>
              </a:rPr>
              <a:t>　</a:t>
            </a:r>
            <a:r>
              <a:rPr lang="ja-JP" altLang="en-US" sz="2000" dirty="0" err="1">
                <a:latin typeface="+mj-ea"/>
                <a:ea typeface="+mj-ea"/>
                <a:cs typeface="Times New Roman" pitchFamily="18" charset="0"/>
              </a:rPr>
              <a:t>ｌ</a:t>
            </a:r>
            <a:r>
              <a:rPr lang="en-US" altLang="ja-JP" sz="2000" dirty="0" err="1">
                <a:latin typeface="+mj-ea"/>
                <a:ea typeface="+mj-ea"/>
                <a:cs typeface="Times New Roman" pitchFamily="18" charset="0"/>
              </a:rPr>
              <a:t>ateral</a:t>
            </a:r>
            <a:r>
              <a:rPr lang="en-US" altLang="ja-JP" sz="2000" dirty="0">
                <a:latin typeface="+mj-ea"/>
                <a:ea typeface="+mj-ea"/>
                <a:cs typeface="Times New Roman" pitchFamily="18" charset="0"/>
              </a:rPr>
              <a:t> temporal cortex</a:t>
            </a:r>
            <a:endParaRPr kumimoji="1" lang="ja-JP" altLang="en-US" sz="2000" dirty="0"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604027" y="4179277"/>
            <a:ext cx="24689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[</a:t>
            </a:r>
            <a:r>
              <a:rPr lang="en-US" altLang="ja-JP" sz="1000" baseline="30000" dirty="0">
                <a:latin typeface="+mj-ea"/>
                <a:ea typeface="+mj-ea"/>
                <a:cs typeface="MS PGothic" charset="-128"/>
              </a:rPr>
              <a:t>11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C]PBB3 BP</a:t>
            </a:r>
            <a:r>
              <a:rPr lang="en-US" altLang="ja-JP" sz="1000" baseline="-25000" dirty="0">
                <a:latin typeface="+mj-ea"/>
                <a:ea typeface="+mj-ea"/>
                <a:cs typeface="MS PGothic" charset="-128"/>
              </a:rPr>
              <a:t>ND 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in lateral temporal cortex </a:t>
            </a:r>
            <a:endParaRPr lang="ja-JP" altLang="en-US" sz="1000" dirty="0">
              <a:latin typeface="+mj-ea"/>
              <a:ea typeface="+mj-ea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542159" y="4179277"/>
            <a:ext cx="2489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[</a:t>
            </a:r>
            <a:r>
              <a:rPr lang="en-US" altLang="ja-JP" sz="1000" baseline="30000" dirty="0">
                <a:latin typeface="+mj-ea"/>
                <a:ea typeface="+mj-ea"/>
                <a:cs typeface="MS PGothic" charset="-128"/>
              </a:rPr>
              <a:t>11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C]PBB3 BP</a:t>
            </a:r>
            <a:r>
              <a:rPr lang="en-US" altLang="ja-JP" sz="1000" baseline="-25000" dirty="0">
                <a:latin typeface="+mj-ea"/>
                <a:ea typeface="+mj-ea"/>
                <a:cs typeface="MS PGothic" charset="-128"/>
              </a:rPr>
              <a:t>ND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 in medial temporal cortex </a:t>
            </a:r>
            <a:endParaRPr kumimoji="1" lang="ja-JP" altLang="en-US" sz="1000" dirty="0">
              <a:latin typeface="+mj-ea"/>
              <a:ea typeface="+mj-ea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12541" y="4149080"/>
            <a:ext cx="2188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[</a:t>
            </a:r>
            <a:r>
              <a:rPr lang="en-US" altLang="ja-JP" sz="1000" baseline="30000" dirty="0">
                <a:latin typeface="+mj-ea"/>
                <a:ea typeface="+mj-ea"/>
                <a:cs typeface="MS PGothic" charset="-128"/>
              </a:rPr>
              <a:t>11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C]PBB3 BP</a:t>
            </a:r>
            <a:r>
              <a:rPr lang="en-US" altLang="ja-JP" sz="1000" baseline="-25000" dirty="0">
                <a:latin typeface="+mj-ea"/>
                <a:ea typeface="+mj-ea"/>
                <a:cs typeface="MS PGothic" charset="-128"/>
              </a:rPr>
              <a:t>ND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 in </a:t>
            </a:r>
            <a:r>
              <a:rPr lang="en-US" altLang="ja-JP" sz="1000" dirty="0" err="1">
                <a:latin typeface="+mj-ea"/>
                <a:ea typeface="+mj-ea"/>
                <a:cs typeface="MS PGothic" charset="-128"/>
              </a:rPr>
              <a:t>parahippocampus</a:t>
            </a:r>
            <a:r>
              <a:rPr lang="en-US" altLang="ja-JP" sz="1000" dirty="0">
                <a:latin typeface="+mj-ea"/>
                <a:ea typeface="+mj-ea"/>
                <a:cs typeface="MS PGothic" charset="-128"/>
              </a:rPr>
              <a:t> </a:t>
            </a:r>
            <a:endParaRPr kumimoji="1" lang="ja-JP" altLang="en-US" sz="1000" dirty="0">
              <a:latin typeface="+mj-ea"/>
              <a:ea typeface="+mj-ea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13504" y="1629961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+mj-ea"/>
                <a:ea typeface="+mj-ea"/>
              </a:rPr>
              <a:t>R</a:t>
            </a:r>
            <a:r>
              <a:rPr kumimoji="1" lang="en-US" altLang="ja-JP" sz="2000" baseline="30000" dirty="0">
                <a:latin typeface="+mj-ea"/>
                <a:ea typeface="+mj-ea"/>
              </a:rPr>
              <a:t>2</a:t>
            </a:r>
            <a:r>
              <a:rPr kumimoji="1" lang="en-US" altLang="ja-JP" sz="2000" dirty="0">
                <a:latin typeface="+mj-ea"/>
                <a:ea typeface="+mj-ea"/>
              </a:rPr>
              <a:t>=0.400</a:t>
            </a:r>
          </a:p>
          <a:p>
            <a:r>
              <a:rPr lang="en-US" altLang="ja-JP" sz="2000" b="1" u="sng" dirty="0">
                <a:latin typeface="+mj-ea"/>
                <a:ea typeface="+mj-ea"/>
              </a:rPr>
              <a:t>p=0.015</a:t>
            </a:r>
            <a:endParaRPr kumimoji="1" lang="ja-JP" altLang="en-US" sz="2000" b="1" u="sng" dirty="0">
              <a:latin typeface="+mj-ea"/>
              <a:ea typeface="+mj-e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672373" y="1629961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+mj-ea"/>
                <a:ea typeface="+mj-ea"/>
              </a:rPr>
              <a:t>R</a:t>
            </a:r>
            <a:r>
              <a:rPr kumimoji="1" lang="en-US" altLang="ja-JP" sz="2000" baseline="30000" dirty="0">
                <a:latin typeface="+mj-ea"/>
                <a:ea typeface="+mj-ea"/>
              </a:rPr>
              <a:t>2</a:t>
            </a:r>
            <a:r>
              <a:rPr kumimoji="1" lang="en-US" altLang="ja-JP" sz="2000" dirty="0">
                <a:latin typeface="+mj-ea"/>
                <a:ea typeface="+mj-ea"/>
              </a:rPr>
              <a:t>=0.165</a:t>
            </a:r>
          </a:p>
          <a:p>
            <a:r>
              <a:rPr lang="en-US" altLang="ja-JP" sz="2000" dirty="0">
                <a:latin typeface="+mj-ea"/>
                <a:ea typeface="+mj-ea"/>
              </a:rPr>
              <a:t>p=0.375</a:t>
            </a:r>
            <a:endParaRPr kumimoji="1" lang="ja-JP" altLang="en-US" sz="2000" dirty="0">
              <a:latin typeface="+mj-ea"/>
              <a:ea typeface="+mj-ea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640742" y="1556792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+mj-ea"/>
                <a:ea typeface="+mj-ea"/>
              </a:rPr>
              <a:t>R</a:t>
            </a:r>
            <a:r>
              <a:rPr kumimoji="1" lang="en-US" altLang="ja-JP" sz="2000" baseline="30000" dirty="0">
                <a:latin typeface="+mj-ea"/>
                <a:ea typeface="+mj-ea"/>
              </a:rPr>
              <a:t>2</a:t>
            </a:r>
            <a:r>
              <a:rPr kumimoji="1" lang="en-US" altLang="ja-JP" sz="2000" dirty="0">
                <a:latin typeface="+mj-ea"/>
                <a:ea typeface="+mj-ea"/>
              </a:rPr>
              <a:t>=0.002</a:t>
            </a:r>
          </a:p>
          <a:p>
            <a:r>
              <a:rPr lang="en-US" altLang="ja-JP" sz="2000" dirty="0">
                <a:latin typeface="+mj-ea"/>
                <a:ea typeface="+mj-ea"/>
              </a:rPr>
              <a:t>p=0.846</a:t>
            </a:r>
            <a:endParaRPr kumimoji="1" lang="ja-JP" altLang="en-US" sz="2000" dirty="0">
              <a:latin typeface="+mj-ea"/>
              <a:ea typeface="+mj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44039"/>
            <a:ext cx="9090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3. Relationship between [</a:t>
            </a:r>
            <a:r>
              <a:rPr lang="en-US" altLang="ja-JP" sz="2800" b="1" i="1" u="sng" baseline="30000" dirty="0">
                <a:latin typeface="+mj-ea"/>
                <a:ea typeface="+mj-ea"/>
                <a:cs typeface="Arial" pitchFamily="34" charset="0"/>
              </a:rPr>
              <a:t>11</a:t>
            </a:r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C]PBB3 BP</a:t>
            </a:r>
            <a:r>
              <a:rPr lang="en-US" altLang="ja-JP" sz="2800" b="1" i="1" u="sng" baseline="-25000" dirty="0">
                <a:latin typeface="+mj-ea"/>
                <a:ea typeface="+mj-ea"/>
                <a:cs typeface="Arial" pitchFamily="34" charset="0"/>
              </a:rPr>
              <a:t>ND</a:t>
            </a:r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 and [</a:t>
            </a:r>
            <a:r>
              <a:rPr lang="en-US" altLang="ja-JP" sz="2800" b="1" i="1" u="sng" baseline="30000" dirty="0">
                <a:latin typeface="+mj-ea"/>
                <a:ea typeface="+mj-ea"/>
                <a:cs typeface="Arial" pitchFamily="34" charset="0"/>
              </a:rPr>
              <a:t>11</a:t>
            </a:r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C]DPA BP</a:t>
            </a:r>
            <a:r>
              <a:rPr lang="en-US" altLang="ja-JP" sz="2800" b="1" i="1" u="sng" baseline="-25000" dirty="0">
                <a:latin typeface="+mj-ea"/>
                <a:ea typeface="+mj-ea"/>
                <a:cs typeface="Arial" pitchFamily="34" charset="0"/>
              </a:rPr>
              <a:t>ND</a:t>
            </a:r>
            <a:r>
              <a:rPr lang="en-US" altLang="ja-JP" sz="2800" b="1" i="1" u="sng" dirty="0">
                <a:latin typeface="+mj-ea"/>
                <a:ea typeface="+mj-ea"/>
                <a:cs typeface="Arial" pitchFamily="34" charset="0"/>
              </a:rPr>
              <a:t> in the same manual ROI (direct relationship) in AD</a:t>
            </a:r>
            <a:endParaRPr lang="en-US" altLang="ja-JP" sz="2800" b="1" i="1" u="sng" baseline="-25000" dirty="0">
              <a:latin typeface="+mj-ea"/>
              <a:ea typeface="+mj-ea"/>
              <a:cs typeface="Arial" pitchFamily="34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8FABE44-56F3-42F5-ACB8-DA950921F976}"/>
              </a:ext>
            </a:extLst>
          </p:cNvPr>
          <p:cNvGrpSpPr>
            <a:grpSpLocks noChangeAspect="1"/>
          </p:cNvGrpSpPr>
          <p:nvPr/>
        </p:nvGrpSpPr>
        <p:grpSpPr>
          <a:xfrm>
            <a:off x="1008077" y="4395301"/>
            <a:ext cx="1351907" cy="1620563"/>
            <a:chOff x="6321152" y="2844067"/>
            <a:chExt cx="3311279" cy="3969309"/>
          </a:xfrm>
        </p:grpSpPr>
        <p:pic>
          <p:nvPicPr>
            <p:cNvPr id="20" name="Picture 4" descr="C:\Users\yokokura\Desktop\ch2bet_hippo.jpg">
              <a:extLst>
                <a:ext uri="{FF2B5EF4-FFF2-40B4-BE49-F238E27FC236}">
                  <a16:creationId xmlns:a16="http://schemas.microsoft.com/office/drawing/2014/main" id="{FD6B862A-EF1A-43AA-8CFB-135299A38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152" y="2844067"/>
              <a:ext cx="3311279" cy="3969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フリーフォーム 53">
              <a:extLst>
                <a:ext uri="{FF2B5EF4-FFF2-40B4-BE49-F238E27FC236}">
                  <a16:creationId xmlns:a16="http://schemas.microsoft.com/office/drawing/2014/main" id="{19C6DBFA-FC70-4DFB-85AE-746AA3464013}"/>
                </a:ext>
              </a:extLst>
            </p:cNvPr>
            <p:cNvSpPr/>
            <p:nvPr/>
          </p:nvSpPr>
          <p:spPr>
            <a:xfrm>
              <a:off x="7449741" y="4818157"/>
              <a:ext cx="339579" cy="348635"/>
            </a:xfrm>
            <a:custGeom>
              <a:avLst/>
              <a:gdLst>
                <a:gd name="connsiteX0" fmla="*/ 111998 w 193357"/>
                <a:gd name="connsiteY0" fmla="*/ 6743 h 195288"/>
                <a:gd name="connsiteX1" fmla="*/ 168643 w 193357"/>
                <a:gd name="connsiteY1" fmla="*/ 39111 h 195288"/>
                <a:gd name="connsiteX2" fmla="*/ 184827 w 193357"/>
                <a:gd name="connsiteY2" fmla="*/ 87663 h 195288"/>
                <a:gd name="connsiteX3" fmla="*/ 192919 w 193357"/>
                <a:gd name="connsiteY3" fmla="*/ 111939 h 195288"/>
                <a:gd name="connsiteX4" fmla="*/ 184827 w 193357"/>
                <a:gd name="connsiteY4" fmla="*/ 168584 h 195288"/>
                <a:gd name="connsiteX5" fmla="*/ 160551 w 193357"/>
                <a:gd name="connsiteY5" fmla="*/ 176676 h 195288"/>
                <a:gd name="connsiteX6" fmla="*/ 103906 w 193357"/>
                <a:gd name="connsiteY6" fmla="*/ 184768 h 195288"/>
                <a:gd name="connsiteX7" fmla="*/ 14894 w 193357"/>
                <a:gd name="connsiteY7" fmla="*/ 176676 h 195288"/>
                <a:gd name="connsiteX8" fmla="*/ 22986 w 193357"/>
                <a:gd name="connsiteY8" fmla="*/ 120031 h 195288"/>
                <a:gd name="connsiteX9" fmla="*/ 79630 w 193357"/>
                <a:gd name="connsiteY9" fmla="*/ 111939 h 195288"/>
                <a:gd name="connsiteX10" fmla="*/ 103906 w 193357"/>
                <a:gd name="connsiteY10" fmla="*/ 103847 h 195288"/>
                <a:gd name="connsiteX11" fmla="*/ 111998 w 193357"/>
                <a:gd name="connsiteY11" fmla="*/ 79571 h 195288"/>
                <a:gd name="connsiteX12" fmla="*/ 111998 w 193357"/>
                <a:gd name="connsiteY12" fmla="*/ 6743 h 19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357" h="195288">
                  <a:moveTo>
                    <a:pt x="111998" y="6743"/>
                  </a:moveTo>
                  <a:cubicBezTo>
                    <a:pt x="121439" y="0"/>
                    <a:pt x="153542" y="5133"/>
                    <a:pt x="168643" y="39111"/>
                  </a:cubicBezTo>
                  <a:cubicBezTo>
                    <a:pt x="175571" y="54700"/>
                    <a:pt x="179432" y="71479"/>
                    <a:pt x="184827" y="87663"/>
                  </a:cubicBezTo>
                  <a:lnTo>
                    <a:pt x="192919" y="111939"/>
                  </a:lnTo>
                  <a:cubicBezTo>
                    <a:pt x="190222" y="130821"/>
                    <a:pt x="193357" y="151524"/>
                    <a:pt x="184827" y="168584"/>
                  </a:cubicBezTo>
                  <a:cubicBezTo>
                    <a:pt x="181012" y="176213"/>
                    <a:pt x="168915" y="175003"/>
                    <a:pt x="160551" y="176676"/>
                  </a:cubicBezTo>
                  <a:cubicBezTo>
                    <a:pt x="141848" y="180417"/>
                    <a:pt x="122788" y="182071"/>
                    <a:pt x="103906" y="184768"/>
                  </a:cubicBezTo>
                  <a:cubicBezTo>
                    <a:pt x="74235" y="182071"/>
                    <a:pt x="38158" y="195288"/>
                    <a:pt x="14894" y="176676"/>
                  </a:cubicBezTo>
                  <a:cubicBezTo>
                    <a:pt x="0" y="164761"/>
                    <a:pt x="9499" y="133518"/>
                    <a:pt x="22986" y="120031"/>
                  </a:cubicBezTo>
                  <a:cubicBezTo>
                    <a:pt x="36473" y="106544"/>
                    <a:pt x="60749" y="114636"/>
                    <a:pt x="79630" y="111939"/>
                  </a:cubicBezTo>
                  <a:cubicBezTo>
                    <a:pt x="87722" y="109242"/>
                    <a:pt x="97875" y="109878"/>
                    <a:pt x="103906" y="103847"/>
                  </a:cubicBezTo>
                  <a:cubicBezTo>
                    <a:pt x="109937" y="97816"/>
                    <a:pt x="111344" y="88076"/>
                    <a:pt x="111998" y="79571"/>
                  </a:cubicBezTo>
                  <a:cubicBezTo>
                    <a:pt x="114067" y="52677"/>
                    <a:pt x="102557" y="13486"/>
                    <a:pt x="111998" y="6743"/>
                  </a:cubicBez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25" name="フリーフォーム 54">
              <a:extLst>
                <a:ext uri="{FF2B5EF4-FFF2-40B4-BE49-F238E27FC236}">
                  <a16:creationId xmlns:a16="http://schemas.microsoft.com/office/drawing/2014/main" id="{82909E2D-B7B2-4D83-AF10-FF09D58B5B00}"/>
                </a:ext>
              </a:extLst>
            </p:cNvPr>
            <p:cNvSpPr/>
            <p:nvPr/>
          </p:nvSpPr>
          <p:spPr>
            <a:xfrm>
              <a:off x="8340195" y="4763824"/>
              <a:ext cx="407496" cy="407496"/>
            </a:xfrm>
            <a:custGeom>
              <a:avLst/>
              <a:gdLst>
                <a:gd name="connsiteX0" fmla="*/ 70487 w 240420"/>
                <a:gd name="connsiteY0" fmla="*/ 77522 h 267257"/>
                <a:gd name="connsiteX1" fmla="*/ 46211 w 240420"/>
                <a:gd name="connsiteY1" fmla="*/ 93706 h 267257"/>
                <a:gd name="connsiteX2" fmla="*/ 30027 w 240420"/>
                <a:gd name="connsiteY2" fmla="*/ 117982 h 267257"/>
                <a:gd name="connsiteX3" fmla="*/ 5751 w 240420"/>
                <a:gd name="connsiteY3" fmla="*/ 126074 h 267257"/>
                <a:gd name="connsiteX4" fmla="*/ 13843 w 240420"/>
                <a:gd name="connsiteY4" fmla="*/ 247455 h 267257"/>
                <a:gd name="connsiteX5" fmla="*/ 46211 w 240420"/>
                <a:gd name="connsiteY5" fmla="*/ 255547 h 267257"/>
                <a:gd name="connsiteX6" fmla="*/ 167592 w 240420"/>
                <a:gd name="connsiteY6" fmla="*/ 263639 h 267257"/>
                <a:gd name="connsiteX7" fmla="*/ 224236 w 240420"/>
                <a:gd name="connsiteY7" fmla="*/ 255547 h 267257"/>
                <a:gd name="connsiteX8" fmla="*/ 240420 w 240420"/>
                <a:gd name="connsiteY8" fmla="*/ 206995 h 267257"/>
                <a:gd name="connsiteX9" fmla="*/ 224236 w 240420"/>
                <a:gd name="connsiteY9" fmla="*/ 190810 h 267257"/>
                <a:gd name="connsiteX10" fmla="*/ 70487 w 240420"/>
                <a:gd name="connsiteY10" fmla="*/ 174626 h 267257"/>
                <a:gd name="connsiteX11" fmla="*/ 110947 w 240420"/>
                <a:gd name="connsiteY11" fmla="*/ 101798 h 267257"/>
                <a:gd name="connsiteX12" fmla="*/ 62395 w 240420"/>
                <a:gd name="connsiteY12" fmla="*/ 53246 h 267257"/>
                <a:gd name="connsiteX13" fmla="*/ 46211 w 240420"/>
                <a:gd name="connsiteY13" fmla="*/ 101798 h 267257"/>
                <a:gd name="connsiteX14" fmla="*/ 70487 w 240420"/>
                <a:gd name="connsiteY14" fmla="*/ 77522 h 26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420" h="267257">
                  <a:moveTo>
                    <a:pt x="70487" y="77522"/>
                  </a:moveTo>
                  <a:cubicBezTo>
                    <a:pt x="62395" y="82917"/>
                    <a:pt x="53088" y="86829"/>
                    <a:pt x="46211" y="93706"/>
                  </a:cubicBezTo>
                  <a:cubicBezTo>
                    <a:pt x="39334" y="100583"/>
                    <a:pt x="37621" y="111907"/>
                    <a:pt x="30027" y="117982"/>
                  </a:cubicBezTo>
                  <a:cubicBezTo>
                    <a:pt x="23366" y="123310"/>
                    <a:pt x="13843" y="123377"/>
                    <a:pt x="5751" y="126074"/>
                  </a:cubicBezTo>
                  <a:cubicBezTo>
                    <a:pt x="8448" y="166534"/>
                    <a:pt x="1748" y="208751"/>
                    <a:pt x="13843" y="247455"/>
                  </a:cubicBezTo>
                  <a:cubicBezTo>
                    <a:pt x="17160" y="258070"/>
                    <a:pt x="35151" y="254383"/>
                    <a:pt x="46211" y="255547"/>
                  </a:cubicBezTo>
                  <a:cubicBezTo>
                    <a:pt x="86538" y="259792"/>
                    <a:pt x="127132" y="260942"/>
                    <a:pt x="167592" y="263639"/>
                  </a:cubicBezTo>
                  <a:cubicBezTo>
                    <a:pt x="186473" y="260942"/>
                    <a:pt x="209181" y="267257"/>
                    <a:pt x="224236" y="255547"/>
                  </a:cubicBezTo>
                  <a:cubicBezTo>
                    <a:pt x="237702" y="245074"/>
                    <a:pt x="240420" y="206995"/>
                    <a:pt x="240420" y="206995"/>
                  </a:cubicBezTo>
                  <a:cubicBezTo>
                    <a:pt x="235025" y="201600"/>
                    <a:pt x="231762" y="192064"/>
                    <a:pt x="224236" y="190810"/>
                  </a:cubicBezTo>
                  <a:cubicBezTo>
                    <a:pt x="0" y="153436"/>
                    <a:pt x="152799" y="202063"/>
                    <a:pt x="70487" y="174626"/>
                  </a:cubicBezTo>
                  <a:cubicBezTo>
                    <a:pt x="107586" y="118977"/>
                    <a:pt x="96704" y="144527"/>
                    <a:pt x="110947" y="101798"/>
                  </a:cubicBezTo>
                  <a:cubicBezTo>
                    <a:pt x="109114" y="88969"/>
                    <a:pt x="115641" y="0"/>
                    <a:pt x="62395" y="53246"/>
                  </a:cubicBezTo>
                  <a:cubicBezTo>
                    <a:pt x="50332" y="65309"/>
                    <a:pt x="58274" y="89735"/>
                    <a:pt x="46211" y="101798"/>
                  </a:cubicBezTo>
                  <a:lnTo>
                    <a:pt x="70487" y="77522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5254C8A-0350-45AD-BC8F-37D346321434}"/>
              </a:ext>
            </a:extLst>
          </p:cNvPr>
          <p:cNvGrpSpPr>
            <a:grpSpLocks noChangeAspect="1"/>
          </p:cNvGrpSpPr>
          <p:nvPr/>
        </p:nvGrpSpPr>
        <p:grpSpPr>
          <a:xfrm>
            <a:off x="4019116" y="4395301"/>
            <a:ext cx="1375808" cy="1649214"/>
            <a:chOff x="6321152" y="2844067"/>
            <a:chExt cx="3311279" cy="3969309"/>
          </a:xfrm>
        </p:grpSpPr>
        <p:pic>
          <p:nvPicPr>
            <p:cNvPr id="52" name="Picture 4" descr="C:\Users\yokokura\Desktop\ch2bet_hippo.jpg">
              <a:extLst>
                <a:ext uri="{FF2B5EF4-FFF2-40B4-BE49-F238E27FC236}">
                  <a16:creationId xmlns:a16="http://schemas.microsoft.com/office/drawing/2014/main" id="{63AEB954-6B06-408F-9865-80A4410D8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152" y="2844067"/>
              <a:ext cx="3311279" cy="3969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フリーフォーム 51">
              <a:extLst>
                <a:ext uri="{FF2B5EF4-FFF2-40B4-BE49-F238E27FC236}">
                  <a16:creationId xmlns:a16="http://schemas.microsoft.com/office/drawing/2014/main" id="{8AF1F3C1-97FF-4296-B326-7A4BFD8826B2}"/>
                </a:ext>
              </a:extLst>
            </p:cNvPr>
            <p:cNvSpPr/>
            <p:nvPr/>
          </p:nvSpPr>
          <p:spPr>
            <a:xfrm>
              <a:off x="7380316" y="4623464"/>
              <a:ext cx="235442" cy="342599"/>
            </a:xfrm>
            <a:custGeom>
              <a:avLst/>
              <a:gdLst>
                <a:gd name="connsiteX0" fmla="*/ 203933 w 203933"/>
                <a:gd name="connsiteY0" fmla="*/ 48552 h 192351"/>
                <a:gd name="connsiteX1" fmla="*/ 195841 w 203933"/>
                <a:gd name="connsiteY1" fmla="*/ 24276 h 192351"/>
                <a:gd name="connsiteX2" fmla="*/ 171565 w 203933"/>
                <a:gd name="connsiteY2" fmla="*/ 16184 h 192351"/>
                <a:gd name="connsiteX3" fmla="*/ 147289 w 203933"/>
                <a:gd name="connsiteY3" fmla="*/ 0 h 192351"/>
                <a:gd name="connsiteX4" fmla="*/ 98737 w 203933"/>
                <a:gd name="connsiteY4" fmla="*/ 8092 h 192351"/>
                <a:gd name="connsiteX5" fmla="*/ 42093 w 203933"/>
                <a:gd name="connsiteY5" fmla="*/ 32368 h 192351"/>
                <a:gd name="connsiteX6" fmla="*/ 9725 w 203933"/>
                <a:gd name="connsiteY6" fmla="*/ 105197 h 192351"/>
                <a:gd name="connsiteX7" fmla="*/ 1633 w 203933"/>
                <a:gd name="connsiteY7" fmla="*/ 129473 h 192351"/>
                <a:gd name="connsiteX8" fmla="*/ 9725 w 203933"/>
                <a:gd name="connsiteY8" fmla="*/ 169933 h 192351"/>
                <a:gd name="connsiteX9" fmla="*/ 114921 w 203933"/>
                <a:gd name="connsiteY9" fmla="*/ 161841 h 192351"/>
                <a:gd name="connsiteX10" fmla="*/ 139197 w 203933"/>
                <a:gd name="connsiteY10" fmla="*/ 129473 h 192351"/>
                <a:gd name="connsiteX11" fmla="*/ 171565 w 203933"/>
                <a:gd name="connsiteY11" fmla="*/ 80921 h 192351"/>
                <a:gd name="connsiteX12" fmla="*/ 195841 w 203933"/>
                <a:gd name="connsiteY12" fmla="*/ 48552 h 192351"/>
                <a:gd name="connsiteX13" fmla="*/ 203933 w 203933"/>
                <a:gd name="connsiteY13" fmla="*/ 48552 h 19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933" h="192351">
                  <a:moveTo>
                    <a:pt x="203933" y="48552"/>
                  </a:moveTo>
                  <a:cubicBezTo>
                    <a:pt x="203933" y="44506"/>
                    <a:pt x="201872" y="30307"/>
                    <a:pt x="195841" y="24276"/>
                  </a:cubicBezTo>
                  <a:cubicBezTo>
                    <a:pt x="189810" y="18245"/>
                    <a:pt x="179194" y="19999"/>
                    <a:pt x="171565" y="16184"/>
                  </a:cubicBezTo>
                  <a:cubicBezTo>
                    <a:pt x="162866" y="11835"/>
                    <a:pt x="155381" y="5395"/>
                    <a:pt x="147289" y="0"/>
                  </a:cubicBezTo>
                  <a:cubicBezTo>
                    <a:pt x="131105" y="2697"/>
                    <a:pt x="114754" y="4533"/>
                    <a:pt x="98737" y="8092"/>
                  </a:cubicBezTo>
                  <a:cubicBezTo>
                    <a:pt x="77305" y="12855"/>
                    <a:pt x="61884" y="22472"/>
                    <a:pt x="42093" y="32368"/>
                  </a:cubicBezTo>
                  <a:cubicBezTo>
                    <a:pt x="16446" y="70839"/>
                    <a:pt x="28985" y="47418"/>
                    <a:pt x="9725" y="105197"/>
                  </a:cubicBezTo>
                  <a:lnTo>
                    <a:pt x="1633" y="129473"/>
                  </a:lnTo>
                  <a:cubicBezTo>
                    <a:pt x="4330" y="142960"/>
                    <a:pt x="0" y="160208"/>
                    <a:pt x="9725" y="169933"/>
                  </a:cubicBezTo>
                  <a:cubicBezTo>
                    <a:pt x="32143" y="192351"/>
                    <a:pt x="101293" y="165248"/>
                    <a:pt x="114921" y="161841"/>
                  </a:cubicBezTo>
                  <a:cubicBezTo>
                    <a:pt x="123013" y="151052"/>
                    <a:pt x="131463" y="140522"/>
                    <a:pt x="139197" y="129473"/>
                  </a:cubicBezTo>
                  <a:cubicBezTo>
                    <a:pt x="150351" y="113538"/>
                    <a:pt x="159895" y="96482"/>
                    <a:pt x="171565" y="80921"/>
                  </a:cubicBezTo>
                  <a:cubicBezTo>
                    <a:pt x="179657" y="70131"/>
                    <a:pt x="188002" y="59527"/>
                    <a:pt x="195841" y="48552"/>
                  </a:cubicBezTo>
                  <a:cubicBezTo>
                    <a:pt x="201494" y="40638"/>
                    <a:pt x="203933" y="52598"/>
                    <a:pt x="203933" y="48552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56" name="フリーフォーム 52">
              <a:extLst>
                <a:ext uri="{FF2B5EF4-FFF2-40B4-BE49-F238E27FC236}">
                  <a16:creationId xmlns:a16="http://schemas.microsoft.com/office/drawing/2014/main" id="{8AC8FB2D-284B-49A5-916C-6F550EC52E66}"/>
                </a:ext>
              </a:extLst>
            </p:cNvPr>
            <p:cNvSpPr/>
            <p:nvPr/>
          </p:nvSpPr>
          <p:spPr>
            <a:xfrm>
              <a:off x="8408110" y="4623464"/>
              <a:ext cx="339580" cy="339580"/>
            </a:xfrm>
            <a:custGeom>
              <a:avLst/>
              <a:gdLst>
                <a:gd name="connsiteX0" fmla="*/ 5395 w 249862"/>
                <a:gd name="connsiteY0" fmla="*/ 8092 h 178695"/>
                <a:gd name="connsiteX1" fmla="*/ 53947 w 249862"/>
                <a:gd name="connsiteY1" fmla="*/ 0 h 178695"/>
                <a:gd name="connsiteX2" fmla="*/ 151052 w 249862"/>
                <a:gd name="connsiteY2" fmla="*/ 16184 h 178695"/>
                <a:gd name="connsiteX3" fmla="*/ 175328 w 249862"/>
                <a:gd name="connsiteY3" fmla="*/ 32368 h 178695"/>
                <a:gd name="connsiteX4" fmla="*/ 223880 w 249862"/>
                <a:gd name="connsiteY4" fmla="*/ 80921 h 178695"/>
                <a:gd name="connsiteX5" fmla="*/ 231972 w 249862"/>
                <a:gd name="connsiteY5" fmla="*/ 113289 h 178695"/>
                <a:gd name="connsiteX6" fmla="*/ 248156 w 249862"/>
                <a:gd name="connsiteY6" fmla="*/ 137565 h 178695"/>
                <a:gd name="connsiteX7" fmla="*/ 240064 w 249862"/>
                <a:gd name="connsiteY7" fmla="*/ 178025 h 178695"/>
                <a:gd name="connsiteX8" fmla="*/ 151052 w 249862"/>
                <a:gd name="connsiteY8" fmla="*/ 169933 h 178695"/>
                <a:gd name="connsiteX9" fmla="*/ 134868 w 249862"/>
                <a:gd name="connsiteY9" fmla="*/ 145657 h 178695"/>
                <a:gd name="connsiteX10" fmla="*/ 86316 w 249862"/>
                <a:gd name="connsiteY10" fmla="*/ 129473 h 178695"/>
                <a:gd name="connsiteX11" fmla="*/ 29671 w 249862"/>
                <a:gd name="connsiteY11" fmla="*/ 72829 h 178695"/>
                <a:gd name="connsiteX12" fmla="*/ 21579 w 249862"/>
                <a:gd name="connsiteY12" fmla="*/ 48552 h 178695"/>
                <a:gd name="connsiteX13" fmla="*/ 5395 w 249862"/>
                <a:gd name="connsiteY13" fmla="*/ 8092 h 17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9862" h="178695">
                  <a:moveTo>
                    <a:pt x="5395" y="8092"/>
                  </a:moveTo>
                  <a:cubicBezTo>
                    <a:pt x="10790" y="0"/>
                    <a:pt x="37540" y="0"/>
                    <a:pt x="53947" y="0"/>
                  </a:cubicBezTo>
                  <a:cubicBezTo>
                    <a:pt x="71895" y="0"/>
                    <a:pt x="125729" y="3523"/>
                    <a:pt x="151052" y="16184"/>
                  </a:cubicBezTo>
                  <a:cubicBezTo>
                    <a:pt x="159751" y="20533"/>
                    <a:pt x="168059" y="25907"/>
                    <a:pt x="175328" y="32368"/>
                  </a:cubicBezTo>
                  <a:cubicBezTo>
                    <a:pt x="192434" y="47574"/>
                    <a:pt x="223880" y="80921"/>
                    <a:pt x="223880" y="80921"/>
                  </a:cubicBezTo>
                  <a:cubicBezTo>
                    <a:pt x="226577" y="91710"/>
                    <a:pt x="227591" y="103067"/>
                    <a:pt x="231972" y="113289"/>
                  </a:cubicBezTo>
                  <a:cubicBezTo>
                    <a:pt x="235803" y="122228"/>
                    <a:pt x="246950" y="127915"/>
                    <a:pt x="248156" y="137565"/>
                  </a:cubicBezTo>
                  <a:cubicBezTo>
                    <a:pt x="249862" y="151213"/>
                    <a:pt x="242761" y="164538"/>
                    <a:pt x="240064" y="178025"/>
                  </a:cubicBezTo>
                  <a:cubicBezTo>
                    <a:pt x="210393" y="175328"/>
                    <a:pt x="179528" y="178695"/>
                    <a:pt x="151052" y="169933"/>
                  </a:cubicBezTo>
                  <a:cubicBezTo>
                    <a:pt x="141757" y="167073"/>
                    <a:pt x="143115" y="150811"/>
                    <a:pt x="134868" y="145657"/>
                  </a:cubicBezTo>
                  <a:cubicBezTo>
                    <a:pt x="120402" y="136616"/>
                    <a:pt x="86316" y="129473"/>
                    <a:pt x="86316" y="129473"/>
                  </a:cubicBezTo>
                  <a:cubicBezTo>
                    <a:pt x="67434" y="110592"/>
                    <a:pt x="38115" y="98161"/>
                    <a:pt x="29671" y="72829"/>
                  </a:cubicBezTo>
                  <a:cubicBezTo>
                    <a:pt x="26974" y="64737"/>
                    <a:pt x="25394" y="56182"/>
                    <a:pt x="21579" y="48552"/>
                  </a:cubicBezTo>
                  <a:cubicBezTo>
                    <a:pt x="3899" y="13191"/>
                    <a:pt x="0" y="16184"/>
                    <a:pt x="5395" y="8092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57" name="フリーフォーム 53">
              <a:extLst>
                <a:ext uri="{FF2B5EF4-FFF2-40B4-BE49-F238E27FC236}">
                  <a16:creationId xmlns:a16="http://schemas.microsoft.com/office/drawing/2014/main" id="{5F3ED38A-84A5-4A9C-B6A1-A0D0157BC617}"/>
                </a:ext>
              </a:extLst>
            </p:cNvPr>
            <p:cNvSpPr/>
            <p:nvPr/>
          </p:nvSpPr>
          <p:spPr>
            <a:xfrm>
              <a:off x="7400773" y="4818157"/>
              <a:ext cx="339579" cy="348635"/>
            </a:xfrm>
            <a:custGeom>
              <a:avLst/>
              <a:gdLst>
                <a:gd name="connsiteX0" fmla="*/ 111998 w 193357"/>
                <a:gd name="connsiteY0" fmla="*/ 6743 h 195288"/>
                <a:gd name="connsiteX1" fmla="*/ 168643 w 193357"/>
                <a:gd name="connsiteY1" fmla="*/ 39111 h 195288"/>
                <a:gd name="connsiteX2" fmla="*/ 184827 w 193357"/>
                <a:gd name="connsiteY2" fmla="*/ 87663 h 195288"/>
                <a:gd name="connsiteX3" fmla="*/ 192919 w 193357"/>
                <a:gd name="connsiteY3" fmla="*/ 111939 h 195288"/>
                <a:gd name="connsiteX4" fmla="*/ 184827 w 193357"/>
                <a:gd name="connsiteY4" fmla="*/ 168584 h 195288"/>
                <a:gd name="connsiteX5" fmla="*/ 160551 w 193357"/>
                <a:gd name="connsiteY5" fmla="*/ 176676 h 195288"/>
                <a:gd name="connsiteX6" fmla="*/ 103906 w 193357"/>
                <a:gd name="connsiteY6" fmla="*/ 184768 h 195288"/>
                <a:gd name="connsiteX7" fmla="*/ 14894 w 193357"/>
                <a:gd name="connsiteY7" fmla="*/ 176676 h 195288"/>
                <a:gd name="connsiteX8" fmla="*/ 22986 w 193357"/>
                <a:gd name="connsiteY8" fmla="*/ 120031 h 195288"/>
                <a:gd name="connsiteX9" fmla="*/ 79630 w 193357"/>
                <a:gd name="connsiteY9" fmla="*/ 111939 h 195288"/>
                <a:gd name="connsiteX10" fmla="*/ 103906 w 193357"/>
                <a:gd name="connsiteY10" fmla="*/ 103847 h 195288"/>
                <a:gd name="connsiteX11" fmla="*/ 111998 w 193357"/>
                <a:gd name="connsiteY11" fmla="*/ 79571 h 195288"/>
                <a:gd name="connsiteX12" fmla="*/ 111998 w 193357"/>
                <a:gd name="connsiteY12" fmla="*/ 6743 h 19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357" h="195288">
                  <a:moveTo>
                    <a:pt x="111998" y="6743"/>
                  </a:moveTo>
                  <a:cubicBezTo>
                    <a:pt x="121439" y="0"/>
                    <a:pt x="153542" y="5133"/>
                    <a:pt x="168643" y="39111"/>
                  </a:cubicBezTo>
                  <a:cubicBezTo>
                    <a:pt x="175571" y="54700"/>
                    <a:pt x="179432" y="71479"/>
                    <a:pt x="184827" y="87663"/>
                  </a:cubicBezTo>
                  <a:lnTo>
                    <a:pt x="192919" y="111939"/>
                  </a:lnTo>
                  <a:cubicBezTo>
                    <a:pt x="190222" y="130821"/>
                    <a:pt x="193357" y="151524"/>
                    <a:pt x="184827" y="168584"/>
                  </a:cubicBezTo>
                  <a:cubicBezTo>
                    <a:pt x="181012" y="176213"/>
                    <a:pt x="168915" y="175003"/>
                    <a:pt x="160551" y="176676"/>
                  </a:cubicBezTo>
                  <a:cubicBezTo>
                    <a:pt x="141848" y="180417"/>
                    <a:pt x="122788" y="182071"/>
                    <a:pt x="103906" y="184768"/>
                  </a:cubicBezTo>
                  <a:cubicBezTo>
                    <a:pt x="74235" y="182071"/>
                    <a:pt x="38158" y="195288"/>
                    <a:pt x="14894" y="176676"/>
                  </a:cubicBezTo>
                  <a:cubicBezTo>
                    <a:pt x="0" y="164761"/>
                    <a:pt x="9499" y="133518"/>
                    <a:pt x="22986" y="120031"/>
                  </a:cubicBezTo>
                  <a:cubicBezTo>
                    <a:pt x="36473" y="106544"/>
                    <a:pt x="60749" y="114636"/>
                    <a:pt x="79630" y="111939"/>
                  </a:cubicBezTo>
                  <a:cubicBezTo>
                    <a:pt x="87722" y="109242"/>
                    <a:pt x="97875" y="109878"/>
                    <a:pt x="103906" y="103847"/>
                  </a:cubicBezTo>
                  <a:cubicBezTo>
                    <a:pt x="109937" y="97816"/>
                    <a:pt x="111344" y="88076"/>
                    <a:pt x="111998" y="79571"/>
                  </a:cubicBezTo>
                  <a:cubicBezTo>
                    <a:pt x="114067" y="52677"/>
                    <a:pt x="102557" y="13486"/>
                    <a:pt x="111998" y="6743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58" name="フリーフォーム 54">
              <a:extLst>
                <a:ext uri="{FF2B5EF4-FFF2-40B4-BE49-F238E27FC236}">
                  <a16:creationId xmlns:a16="http://schemas.microsoft.com/office/drawing/2014/main" id="{69C3409F-15FA-4EC4-B1D3-FE155FCB0096}"/>
                </a:ext>
              </a:extLst>
            </p:cNvPr>
            <p:cNvSpPr/>
            <p:nvPr/>
          </p:nvSpPr>
          <p:spPr>
            <a:xfrm>
              <a:off x="8340195" y="4763824"/>
              <a:ext cx="407496" cy="407496"/>
            </a:xfrm>
            <a:custGeom>
              <a:avLst/>
              <a:gdLst>
                <a:gd name="connsiteX0" fmla="*/ 70487 w 240420"/>
                <a:gd name="connsiteY0" fmla="*/ 77522 h 267257"/>
                <a:gd name="connsiteX1" fmla="*/ 46211 w 240420"/>
                <a:gd name="connsiteY1" fmla="*/ 93706 h 267257"/>
                <a:gd name="connsiteX2" fmla="*/ 30027 w 240420"/>
                <a:gd name="connsiteY2" fmla="*/ 117982 h 267257"/>
                <a:gd name="connsiteX3" fmla="*/ 5751 w 240420"/>
                <a:gd name="connsiteY3" fmla="*/ 126074 h 267257"/>
                <a:gd name="connsiteX4" fmla="*/ 13843 w 240420"/>
                <a:gd name="connsiteY4" fmla="*/ 247455 h 267257"/>
                <a:gd name="connsiteX5" fmla="*/ 46211 w 240420"/>
                <a:gd name="connsiteY5" fmla="*/ 255547 h 267257"/>
                <a:gd name="connsiteX6" fmla="*/ 167592 w 240420"/>
                <a:gd name="connsiteY6" fmla="*/ 263639 h 267257"/>
                <a:gd name="connsiteX7" fmla="*/ 224236 w 240420"/>
                <a:gd name="connsiteY7" fmla="*/ 255547 h 267257"/>
                <a:gd name="connsiteX8" fmla="*/ 240420 w 240420"/>
                <a:gd name="connsiteY8" fmla="*/ 206995 h 267257"/>
                <a:gd name="connsiteX9" fmla="*/ 224236 w 240420"/>
                <a:gd name="connsiteY9" fmla="*/ 190810 h 267257"/>
                <a:gd name="connsiteX10" fmla="*/ 70487 w 240420"/>
                <a:gd name="connsiteY10" fmla="*/ 174626 h 267257"/>
                <a:gd name="connsiteX11" fmla="*/ 110947 w 240420"/>
                <a:gd name="connsiteY11" fmla="*/ 101798 h 267257"/>
                <a:gd name="connsiteX12" fmla="*/ 62395 w 240420"/>
                <a:gd name="connsiteY12" fmla="*/ 53246 h 267257"/>
                <a:gd name="connsiteX13" fmla="*/ 46211 w 240420"/>
                <a:gd name="connsiteY13" fmla="*/ 101798 h 267257"/>
                <a:gd name="connsiteX14" fmla="*/ 70487 w 240420"/>
                <a:gd name="connsiteY14" fmla="*/ 77522 h 26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420" h="267257">
                  <a:moveTo>
                    <a:pt x="70487" y="77522"/>
                  </a:moveTo>
                  <a:cubicBezTo>
                    <a:pt x="62395" y="82917"/>
                    <a:pt x="53088" y="86829"/>
                    <a:pt x="46211" y="93706"/>
                  </a:cubicBezTo>
                  <a:cubicBezTo>
                    <a:pt x="39334" y="100583"/>
                    <a:pt x="37621" y="111907"/>
                    <a:pt x="30027" y="117982"/>
                  </a:cubicBezTo>
                  <a:cubicBezTo>
                    <a:pt x="23366" y="123310"/>
                    <a:pt x="13843" y="123377"/>
                    <a:pt x="5751" y="126074"/>
                  </a:cubicBezTo>
                  <a:cubicBezTo>
                    <a:pt x="8448" y="166534"/>
                    <a:pt x="1748" y="208751"/>
                    <a:pt x="13843" y="247455"/>
                  </a:cubicBezTo>
                  <a:cubicBezTo>
                    <a:pt x="17160" y="258070"/>
                    <a:pt x="35151" y="254383"/>
                    <a:pt x="46211" y="255547"/>
                  </a:cubicBezTo>
                  <a:cubicBezTo>
                    <a:pt x="86538" y="259792"/>
                    <a:pt x="127132" y="260942"/>
                    <a:pt x="167592" y="263639"/>
                  </a:cubicBezTo>
                  <a:cubicBezTo>
                    <a:pt x="186473" y="260942"/>
                    <a:pt x="209181" y="267257"/>
                    <a:pt x="224236" y="255547"/>
                  </a:cubicBezTo>
                  <a:cubicBezTo>
                    <a:pt x="237702" y="245074"/>
                    <a:pt x="240420" y="206995"/>
                    <a:pt x="240420" y="206995"/>
                  </a:cubicBezTo>
                  <a:cubicBezTo>
                    <a:pt x="235025" y="201600"/>
                    <a:pt x="231762" y="192064"/>
                    <a:pt x="224236" y="190810"/>
                  </a:cubicBezTo>
                  <a:cubicBezTo>
                    <a:pt x="0" y="153436"/>
                    <a:pt x="152799" y="202063"/>
                    <a:pt x="70487" y="174626"/>
                  </a:cubicBezTo>
                  <a:cubicBezTo>
                    <a:pt x="107586" y="118977"/>
                    <a:pt x="96704" y="144527"/>
                    <a:pt x="110947" y="101798"/>
                  </a:cubicBezTo>
                  <a:cubicBezTo>
                    <a:pt x="109114" y="88969"/>
                    <a:pt x="115641" y="0"/>
                    <a:pt x="62395" y="53246"/>
                  </a:cubicBezTo>
                  <a:cubicBezTo>
                    <a:pt x="50332" y="65309"/>
                    <a:pt x="58274" y="89735"/>
                    <a:pt x="46211" y="101798"/>
                  </a:cubicBezTo>
                  <a:lnTo>
                    <a:pt x="70487" y="77522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61" name="フリーフォーム 59">
              <a:extLst>
                <a:ext uri="{FF2B5EF4-FFF2-40B4-BE49-F238E27FC236}">
                  <a16:creationId xmlns:a16="http://schemas.microsoft.com/office/drawing/2014/main" id="{00DFDFBD-F274-4B4F-AD73-12FC85245355}"/>
                </a:ext>
              </a:extLst>
            </p:cNvPr>
            <p:cNvSpPr/>
            <p:nvPr/>
          </p:nvSpPr>
          <p:spPr>
            <a:xfrm>
              <a:off x="7478417" y="4440846"/>
              <a:ext cx="319960" cy="181109"/>
            </a:xfrm>
            <a:custGeom>
              <a:avLst/>
              <a:gdLst>
                <a:gd name="connsiteX0" fmla="*/ 58521 w 336499"/>
                <a:gd name="connsiteY0" fmla="*/ 182890 h 190990"/>
                <a:gd name="connsiteX1" fmla="*/ 36576 w 336499"/>
                <a:gd name="connsiteY1" fmla="*/ 146314 h 190990"/>
                <a:gd name="connsiteX2" fmla="*/ 7315 w 336499"/>
                <a:gd name="connsiteY2" fmla="*/ 117053 h 190990"/>
                <a:gd name="connsiteX3" fmla="*/ 0 w 336499"/>
                <a:gd name="connsiteY3" fmla="*/ 95108 h 190990"/>
                <a:gd name="connsiteX4" fmla="*/ 21945 w 336499"/>
                <a:gd name="connsiteY4" fmla="*/ 43901 h 190990"/>
                <a:gd name="connsiteX5" fmla="*/ 36576 w 336499"/>
                <a:gd name="connsiteY5" fmla="*/ 29271 h 190990"/>
                <a:gd name="connsiteX6" fmla="*/ 58521 w 336499"/>
                <a:gd name="connsiteY6" fmla="*/ 21956 h 190990"/>
                <a:gd name="connsiteX7" fmla="*/ 73152 w 336499"/>
                <a:gd name="connsiteY7" fmla="*/ 7325 h 190990"/>
                <a:gd name="connsiteX8" fmla="*/ 168249 w 336499"/>
                <a:gd name="connsiteY8" fmla="*/ 7325 h 190990"/>
                <a:gd name="connsiteX9" fmla="*/ 219456 w 336499"/>
                <a:gd name="connsiteY9" fmla="*/ 21956 h 190990"/>
                <a:gd name="connsiteX10" fmla="*/ 241401 w 336499"/>
                <a:gd name="connsiteY10" fmla="*/ 36586 h 190990"/>
                <a:gd name="connsiteX11" fmla="*/ 285293 w 336499"/>
                <a:gd name="connsiteY11" fmla="*/ 51216 h 190990"/>
                <a:gd name="connsiteX12" fmla="*/ 307238 w 336499"/>
                <a:gd name="connsiteY12" fmla="*/ 58532 h 190990"/>
                <a:gd name="connsiteX13" fmla="*/ 321869 w 336499"/>
                <a:gd name="connsiteY13" fmla="*/ 73162 h 190990"/>
                <a:gd name="connsiteX14" fmla="*/ 336499 w 336499"/>
                <a:gd name="connsiteY14" fmla="*/ 117053 h 190990"/>
                <a:gd name="connsiteX15" fmla="*/ 329184 w 336499"/>
                <a:gd name="connsiteY15" fmla="*/ 146314 h 190990"/>
                <a:gd name="connsiteX16" fmla="*/ 270662 w 336499"/>
                <a:gd name="connsiteY16" fmla="*/ 175575 h 190990"/>
                <a:gd name="connsiteX17" fmla="*/ 241401 w 336499"/>
                <a:gd name="connsiteY17" fmla="*/ 182890 h 190990"/>
                <a:gd name="connsiteX18" fmla="*/ 219456 w 336499"/>
                <a:gd name="connsiteY18" fmla="*/ 190205 h 190990"/>
                <a:gd name="connsiteX19" fmla="*/ 58521 w 336499"/>
                <a:gd name="connsiteY19" fmla="*/ 182890 h 19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6499" h="190990">
                  <a:moveTo>
                    <a:pt x="58521" y="182890"/>
                  </a:moveTo>
                  <a:cubicBezTo>
                    <a:pt x="28041" y="175575"/>
                    <a:pt x="45305" y="157537"/>
                    <a:pt x="36576" y="146314"/>
                  </a:cubicBezTo>
                  <a:cubicBezTo>
                    <a:pt x="28108" y="135426"/>
                    <a:pt x="7315" y="117053"/>
                    <a:pt x="7315" y="117053"/>
                  </a:cubicBezTo>
                  <a:cubicBezTo>
                    <a:pt x="4877" y="109738"/>
                    <a:pt x="0" y="102819"/>
                    <a:pt x="0" y="95108"/>
                  </a:cubicBezTo>
                  <a:cubicBezTo>
                    <a:pt x="0" y="74905"/>
                    <a:pt x="10000" y="58833"/>
                    <a:pt x="21945" y="43901"/>
                  </a:cubicBezTo>
                  <a:cubicBezTo>
                    <a:pt x="26253" y="38515"/>
                    <a:pt x="30662" y="32819"/>
                    <a:pt x="36576" y="29271"/>
                  </a:cubicBezTo>
                  <a:cubicBezTo>
                    <a:pt x="43188" y="25304"/>
                    <a:pt x="51206" y="24394"/>
                    <a:pt x="58521" y="21956"/>
                  </a:cubicBezTo>
                  <a:cubicBezTo>
                    <a:pt x="63398" y="17079"/>
                    <a:pt x="66813" y="10042"/>
                    <a:pt x="73152" y="7325"/>
                  </a:cubicBezTo>
                  <a:cubicBezTo>
                    <a:pt x="104420" y="-6076"/>
                    <a:pt x="136263" y="1994"/>
                    <a:pt x="168249" y="7325"/>
                  </a:cubicBezTo>
                  <a:cubicBezTo>
                    <a:pt x="175285" y="8498"/>
                    <a:pt x="210756" y="17606"/>
                    <a:pt x="219456" y="21956"/>
                  </a:cubicBezTo>
                  <a:cubicBezTo>
                    <a:pt x="227319" y="25888"/>
                    <a:pt x="233367" y="33016"/>
                    <a:pt x="241401" y="36586"/>
                  </a:cubicBezTo>
                  <a:cubicBezTo>
                    <a:pt x="255494" y="42849"/>
                    <a:pt x="270662" y="46339"/>
                    <a:pt x="285293" y="51216"/>
                  </a:cubicBezTo>
                  <a:lnTo>
                    <a:pt x="307238" y="58532"/>
                  </a:lnTo>
                  <a:cubicBezTo>
                    <a:pt x="312115" y="63409"/>
                    <a:pt x="318785" y="66993"/>
                    <a:pt x="321869" y="73162"/>
                  </a:cubicBezTo>
                  <a:cubicBezTo>
                    <a:pt x="328766" y="86956"/>
                    <a:pt x="336499" y="117053"/>
                    <a:pt x="336499" y="117053"/>
                  </a:cubicBezTo>
                  <a:cubicBezTo>
                    <a:pt x="334061" y="126807"/>
                    <a:pt x="333680" y="137322"/>
                    <a:pt x="329184" y="146314"/>
                  </a:cubicBezTo>
                  <a:cubicBezTo>
                    <a:pt x="318970" y="166741"/>
                    <a:pt x="286834" y="170184"/>
                    <a:pt x="270662" y="175575"/>
                  </a:cubicBezTo>
                  <a:cubicBezTo>
                    <a:pt x="261124" y="178754"/>
                    <a:pt x="251068" y="180128"/>
                    <a:pt x="241401" y="182890"/>
                  </a:cubicBezTo>
                  <a:cubicBezTo>
                    <a:pt x="233987" y="185008"/>
                    <a:pt x="227160" y="189884"/>
                    <a:pt x="219456" y="190205"/>
                  </a:cubicBezTo>
                  <a:cubicBezTo>
                    <a:pt x="168294" y="192337"/>
                    <a:pt x="89001" y="190205"/>
                    <a:pt x="58521" y="18289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j-ea"/>
                <a:ea typeface="+mj-ea"/>
              </a:endParaRPr>
            </a:p>
          </p:txBody>
        </p:sp>
        <p:sp>
          <p:nvSpPr>
            <p:cNvPr id="62" name="フリーフォーム 60">
              <a:extLst>
                <a:ext uri="{FF2B5EF4-FFF2-40B4-BE49-F238E27FC236}">
                  <a16:creationId xmlns:a16="http://schemas.microsoft.com/office/drawing/2014/main" id="{1BCC66D2-3D29-4EC6-BA8D-0EB92623261A}"/>
                </a:ext>
              </a:extLst>
            </p:cNvPr>
            <p:cNvSpPr/>
            <p:nvPr/>
          </p:nvSpPr>
          <p:spPr>
            <a:xfrm>
              <a:off x="8338685" y="4419716"/>
              <a:ext cx="280719" cy="221858"/>
            </a:xfrm>
            <a:custGeom>
              <a:avLst/>
              <a:gdLst>
                <a:gd name="connsiteX0" fmla="*/ 89293 w 294119"/>
                <a:gd name="connsiteY0" fmla="*/ 234087 h 234127"/>
                <a:gd name="connsiteX1" fmla="*/ 30771 w 294119"/>
                <a:gd name="connsiteY1" fmla="*/ 197511 h 234127"/>
                <a:gd name="connsiteX2" fmla="*/ 16141 w 294119"/>
                <a:gd name="connsiteY2" fmla="*/ 182880 h 234127"/>
                <a:gd name="connsiteX3" fmla="*/ 8826 w 294119"/>
                <a:gd name="connsiteY3" fmla="*/ 80468 h 234127"/>
                <a:gd name="connsiteX4" fmla="*/ 23456 w 294119"/>
                <a:gd name="connsiteY4" fmla="*/ 65837 h 234127"/>
                <a:gd name="connsiteX5" fmla="*/ 45402 w 294119"/>
                <a:gd name="connsiteY5" fmla="*/ 58522 h 234127"/>
                <a:gd name="connsiteX6" fmla="*/ 111239 w 294119"/>
                <a:gd name="connsiteY6" fmla="*/ 29261 h 234127"/>
                <a:gd name="connsiteX7" fmla="*/ 133184 w 294119"/>
                <a:gd name="connsiteY7" fmla="*/ 21946 h 234127"/>
                <a:gd name="connsiteX8" fmla="*/ 184391 w 294119"/>
                <a:gd name="connsiteY8" fmla="*/ 0 h 234127"/>
                <a:gd name="connsiteX9" fmla="*/ 257543 w 294119"/>
                <a:gd name="connsiteY9" fmla="*/ 14631 h 234127"/>
                <a:gd name="connsiteX10" fmla="*/ 279488 w 294119"/>
                <a:gd name="connsiteY10" fmla="*/ 29261 h 234127"/>
                <a:gd name="connsiteX11" fmla="*/ 294119 w 294119"/>
                <a:gd name="connsiteY11" fmla="*/ 109728 h 234127"/>
                <a:gd name="connsiteX12" fmla="*/ 286803 w 294119"/>
                <a:gd name="connsiteY12" fmla="*/ 138989 h 234127"/>
                <a:gd name="connsiteX13" fmla="*/ 272173 w 294119"/>
                <a:gd name="connsiteY13" fmla="*/ 153620 h 234127"/>
                <a:gd name="connsiteX14" fmla="*/ 228282 w 294119"/>
                <a:gd name="connsiteY14" fmla="*/ 175565 h 234127"/>
                <a:gd name="connsiteX15" fmla="*/ 213651 w 294119"/>
                <a:gd name="connsiteY15" fmla="*/ 190196 h 234127"/>
                <a:gd name="connsiteX16" fmla="*/ 177075 w 294119"/>
                <a:gd name="connsiteY16" fmla="*/ 197511 h 234127"/>
                <a:gd name="connsiteX17" fmla="*/ 147815 w 294119"/>
                <a:gd name="connsiteY17" fmla="*/ 204826 h 234127"/>
                <a:gd name="connsiteX18" fmla="*/ 89293 w 294119"/>
                <a:gd name="connsiteY18" fmla="*/ 234087 h 23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4119" h="234127">
                  <a:moveTo>
                    <a:pt x="89293" y="234087"/>
                  </a:moveTo>
                  <a:cubicBezTo>
                    <a:pt x="69786" y="232868"/>
                    <a:pt x="42023" y="206513"/>
                    <a:pt x="30771" y="197511"/>
                  </a:cubicBezTo>
                  <a:cubicBezTo>
                    <a:pt x="25385" y="193203"/>
                    <a:pt x="21018" y="187757"/>
                    <a:pt x="16141" y="182880"/>
                  </a:cubicBezTo>
                  <a:cubicBezTo>
                    <a:pt x="628" y="136341"/>
                    <a:pt x="-7201" y="133893"/>
                    <a:pt x="8826" y="80468"/>
                  </a:cubicBezTo>
                  <a:cubicBezTo>
                    <a:pt x="10808" y="73862"/>
                    <a:pt x="17542" y="69385"/>
                    <a:pt x="23456" y="65837"/>
                  </a:cubicBezTo>
                  <a:cubicBezTo>
                    <a:pt x="30068" y="61870"/>
                    <a:pt x="38087" y="60960"/>
                    <a:pt x="45402" y="58522"/>
                  </a:cubicBezTo>
                  <a:cubicBezTo>
                    <a:pt x="80179" y="35338"/>
                    <a:pt x="59007" y="46672"/>
                    <a:pt x="111239" y="29261"/>
                  </a:cubicBezTo>
                  <a:cubicBezTo>
                    <a:pt x="118554" y="26823"/>
                    <a:pt x="126768" y="26223"/>
                    <a:pt x="133184" y="21946"/>
                  </a:cubicBezTo>
                  <a:cubicBezTo>
                    <a:pt x="163495" y="1739"/>
                    <a:pt x="146601" y="9449"/>
                    <a:pt x="184391" y="0"/>
                  </a:cubicBezTo>
                  <a:cubicBezTo>
                    <a:pt x="203258" y="2696"/>
                    <a:pt x="237116" y="4418"/>
                    <a:pt x="257543" y="14631"/>
                  </a:cubicBezTo>
                  <a:cubicBezTo>
                    <a:pt x="265406" y="18563"/>
                    <a:pt x="272173" y="24384"/>
                    <a:pt x="279488" y="29261"/>
                  </a:cubicBezTo>
                  <a:cubicBezTo>
                    <a:pt x="289775" y="60122"/>
                    <a:pt x="294119" y="68374"/>
                    <a:pt x="294119" y="109728"/>
                  </a:cubicBezTo>
                  <a:cubicBezTo>
                    <a:pt x="294119" y="119782"/>
                    <a:pt x="291299" y="129997"/>
                    <a:pt x="286803" y="138989"/>
                  </a:cubicBezTo>
                  <a:cubicBezTo>
                    <a:pt x="283719" y="145158"/>
                    <a:pt x="277559" y="149312"/>
                    <a:pt x="272173" y="153620"/>
                  </a:cubicBezTo>
                  <a:cubicBezTo>
                    <a:pt x="251917" y="169825"/>
                    <a:pt x="251459" y="167839"/>
                    <a:pt x="228282" y="175565"/>
                  </a:cubicBezTo>
                  <a:cubicBezTo>
                    <a:pt x="223405" y="180442"/>
                    <a:pt x="219990" y="187479"/>
                    <a:pt x="213651" y="190196"/>
                  </a:cubicBezTo>
                  <a:cubicBezTo>
                    <a:pt x="202223" y="195094"/>
                    <a:pt x="189212" y="194814"/>
                    <a:pt x="177075" y="197511"/>
                  </a:cubicBezTo>
                  <a:cubicBezTo>
                    <a:pt x="167261" y="199692"/>
                    <a:pt x="157767" y="203404"/>
                    <a:pt x="147815" y="204826"/>
                  </a:cubicBezTo>
                  <a:cubicBezTo>
                    <a:pt x="123556" y="208292"/>
                    <a:pt x="108800" y="235306"/>
                    <a:pt x="89293" y="234087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FA89052-B46D-4CBC-BDD4-8C9C7F831C2A}"/>
              </a:ext>
            </a:extLst>
          </p:cNvPr>
          <p:cNvGrpSpPr>
            <a:grpSpLocks noChangeAspect="1"/>
          </p:cNvGrpSpPr>
          <p:nvPr/>
        </p:nvGrpSpPr>
        <p:grpSpPr>
          <a:xfrm>
            <a:off x="7069716" y="4436284"/>
            <a:ext cx="1317718" cy="1579580"/>
            <a:chOff x="6321152" y="2844067"/>
            <a:chExt cx="3311279" cy="3969309"/>
          </a:xfrm>
        </p:grpSpPr>
        <p:pic>
          <p:nvPicPr>
            <p:cNvPr id="71" name="Picture 4" descr="C:\Users\yokokura\Desktop\ch2bet_hippo.jpg">
              <a:extLst>
                <a:ext uri="{FF2B5EF4-FFF2-40B4-BE49-F238E27FC236}">
                  <a16:creationId xmlns:a16="http://schemas.microsoft.com/office/drawing/2014/main" id="{D5613787-CE59-42C6-8607-4B2D5EE26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152" y="2844067"/>
              <a:ext cx="3311279" cy="3969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フリーフォーム 73">
              <a:extLst>
                <a:ext uri="{FF2B5EF4-FFF2-40B4-BE49-F238E27FC236}">
                  <a16:creationId xmlns:a16="http://schemas.microsoft.com/office/drawing/2014/main" id="{219A6198-D2CE-492C-8BE6-D28344DA5F48}"/>
                </a:ext>
              </a:extLst>
            </p:cNvPr>
            <p:cNvSpPr/>
            <p:nvPr/>
          </p:nvSpPr>
          <p:spPr>
            <a:xfrm>
              <a:off x="8863846" y="4347495"/>
              <a:ext cx="518513" cy="1130647"/>
            </a:xfrm>
            <a:custGeom>
              <a:avLst/>
              <a:gdLst>
                <a:gd name="connsiteX0" fmla="*/ 120208 w 545399"/>
                <a:gd name="connsiteY0" fmla="*/ 65646 h 1189273"/>
                <a:gd name="connsiteX1" fmla="*/ 73714 w 545399"/>
                <a:gd name="connsiteY1" fmla="*/ 96643 h 1189273"/>
                <a:gd name="connsiteX2" fmla="*/ 58215 w 545399"/>
                <a:gd name="connsiteY2" fmla="*/ 112141 h 1189273"/>
                <a:gd name="connsiteX3" fmla="*/ 34968 w 545399"/>
                <a:gd name="connsiteY3" fmla="*/ 119890 h 1189273"/>
                <a:gd name="connsiteX4" fmla="*/ 27219 w 545399"/>
                <a:gd name="connsiteY4" fmla="*/ 243877 h 1189273"/>
                <a:gd name="connsiteX5" fmla="*/ 19469 w 545399"/>
                <a:gd name="connsiteY5" fmla="*/ 267124 h 1189273"/>
                <a:gd name="connsiteX6" fmla="*/ 3971 w 545399"/>
                <a:gd name="connsiteY6" fmla="*/ 321368 h 1189273"/>
                <a:gd name="connsiteX7" fmla="*/ 27219 w 545399"/>
                <a:gd name="connsiteY7" fmla="*/ 398860 h 1189273"/>
                <a:gd name="connsiteX8" fmla="*/ 58215 w 545399"/>
                <a:gd name="connsiteY8" fmla="*/ 437606 h 1189273"/>
                <a:gd name="connsiteX9" fmla="*/ 65964 w 545399"/>
                <a:gd name="connsiteY9" fmla="*/ 460853 h 1189273"/>
                <a:gd name="connsiteX10" fmla="*/ 104710 w 545399"/>
                <a:gd name="connsiteY10" fmla="*/ 484101 h 1189273"/>
                <a:gd name="connsiteX11" fmla="*/ 127958 w 545399"/>
                <a:gd name="connsiteY11" fmla="*/ 468602 h 1189273"/>
                <a:gd name="connsiteX12" fmla="*/ 205449 w 545399"/>
                <a:gd name="connsiteY12" fmla="*/ 445355 h 1189273"/>
                <a:gd name="connsiteX13" fmla="*/ 251944 w 545399"/>
                <a:gd name="connsiteY13" fmla="*/ 429857 h 1189273"/>
                <a:gd name="connsiteX14" fmla="*/ 275191 w 545399"/>
                <a:gd name="connsiteY14" fmla="*/ 422107 h 1189273"/>
                <a:gd name="connsiteX15" fmla="*/ 290690 w 545399"/>
                <a:gd name="connsiteY15" fmla="*/ 398860 h 1189273"/>
                <a:gd name="connsiteX16" fmla="*/ 344934 w 545399"/>
                <a:gd name="connsiteY16" fmla="*/ 383362 h 1189273"/>
                <a:gd name="connsiteX17" fmla="*/ 368181 w 545399"/>
                <a:gd name="connsiteY17" fmla="*/ 391111 h 1189273"/>
                <a:gd name="connsiteX18" fmla="*/ 391429 w 545399"/>
                <a:gd name="connsiteY18" fmla="*/ 437606 h 1189273"/>
                <a:gd name="connsiteX19" fmla="*/ 383680 w 545399"/>
                <a:gd name="connsiteY19" fmla="*/ 460853 h 1189273"/>
                <a:gd name="connsiteX20" fmla="*/ 399178 w 545399"/>
                <a:gd name="connsiteY20" fmla="*/ 484101 h 1189273"/>
                <a:gd name="connsiteX21" fmla="*/ 422425 w 545399"/>
                <a:gd name="connsiteY21" fmla="*/ 530596 h 1189273"/>
                <a:gd name="connsiteX22" fmla="*/ 406927 w 545399"/>
                <a:gd name="connsiteY22" fmla="*/ 553843 h 1189273"/>
                <a:gd name="connsiteX23" fmla="*/ 399178 w 545399"/>
                <a:gd name="connsiteY23" fmla="*/ 584840 h 1189273"/>
                <a:gd name="connsiteX24" fmla="*/ 352683 w 545399"/>
                <a:gd name="connsiteY24" fmla="*/ 600338 h 1189273"/>
                <a:gd name="connsiteX25" fmla="*/ 337185 w 545399"/>
                <a:gd name="connsiteY25" fmla="*/ 623585 h 1189273"/>
                <a:gd name="connsiteX26" fmla="*/ 344934 w 545399"/>
                <a:gd name="connsiteY26" fmla="*/ 646833 h 1189273"/>
                <a:gd name="connsiteX27" fmla="*/ 352683 w 545399"/>
                <a:gd name="connsiteY27" fmla="*/ 677829 h 1189273"/>
                <a:gd name="connsiteX28" fmla="*/ 383680 w 545399"/>
                <a:gd name="connsiteY28" fmla="*/ 708826 h 1189273"/>
                <a:gd name="connsiteX29" fmla="*/ 360432 w 545399"/>
                <a:gd name="connsiteY29" fmla="*/ 747572 h 1189273"/>
                <a:gd name="connsiteX30" fmla="*/ 344934 w 545399"/>
                <a:gd name="connsiteY30" fmla="*/ 732073 h 1189273"/>
                <a:gd name="connsiteX31" fmla="*/ 321686 w 545399"/>
                <a:gd name="connsiteY31" fmla="*/ 724324 h 1189273"/>
                <a:gd name="connsiteX32" fmla="*/ 306188 w 545399"/>
                <a:gd name="connsiteY32" fmla="*/ 739823 h 1189273"/>
                <a:gd name="connsiteX33" fmla="*/ 275191 w 545399"/>
                <a:gd name="connsiteY33" fmla="*/ 786318 h 1189273"/>
                <a:gd name="connsiteX34" fmla="*/ 282941 w 545399"/>
                <a:gd name="connsiteY34" fmla="*/ 832812 h 1189273"/>
                <a:gd name="connsiteX35" fmla="*/ 290690 w 545399"/>
                <a:gd name="connsiteY35" fmla="*/ 856060 h 1189273"/>
                <a:gd name="connsiteX36" fmla="*/ 267442 w 545399"/>
                <a:gd name="connsiteY36" fmla="*/ 871558 h 1189273"/>
                <a:gd name="connsiteX37" fmla="*/ 282941 w 545399"/>
                <a:gd name="connsiteY37" fmla="*/ 933551 h 1189273"/>
                <a:gd name="connsiteX38" fmla="*/ 298439 w 545399"/>
                <a:gd name="connsiteY38" fmla="*/ 949050 h 1189273"/>
                <a:gd name="connsiteX39" fmla="*/ 313937 w 545399"/>
                <a:gd name="connsiteY39" fmla="*/ 972297 h 1189273"/>
                <a:gd name="connsiteX40" fmla="*/ 321686 w 545399"/>
                <a:gd name="connsiteY40" fmla="*/ 995545 h 1189273"/>
                <a:gd name="connsiteX41" fmla="*/ 275191 w 545399"/>
                <a:gd name="connsiteY41" fmla="*/ 1018792 h 1189273"/>
                <a:gd name="connsiteX42" fmla="*/ 251944 w 545399"/>
                <a:gd name="connsiteY42" fmla="*/ 1034290 h 1189273"/>
                <a:gd name="connsiteX43" fmla="*/ 205449 w 545399"/>
                <a:gd name="connsiteY43" fmla="*/ 1049789 h 1189273"/>
                <a:gd name="connsiteX44" fmla="*/ 189951 w 545399"/>
                <a:gd name="connsiteY44" fmla="*/ 1073036 h 1189273"/>
                <a:gd name="connsiteX45" fmla="*/ 197700 w 545399"/>
                <a:gd name="connsiteY45" fmla="*/ 1104033 h 1189273"/>
                <a:gd name="connsiteX46" fmla="*/ 236446 w 545399"/>
                <a:gd name="connsiteY46" fmla="*/ 1158277 h 1189273"/>
                <a:gd name="connsiteX47" fmla="*/ 282941 w 545399"/>
                <a:gd name="connsiteY47" fmla="*/ 1189273 h 1189273"/>
                <a:gd name="connsiteX48" fmla="*/ 313937 w 545399"/>
                <a:gd name="connsiteY48" fmla="*/ 1181524 h 1189273"/>
                <a:gd name="connsiteX49" fmla="*/ 329436 w 545399"/>
                <a:gd name="connsiteY49" fmla="*/ 1166026 h 1189273"/>
                <a:gd name="connsiteX50" fmla="*/ 352683 w 545399"/>
                <a:gd name="connsiteY50" fmla="*/ 1158277 h 1189273"/>
                <a:gd name="connsiteX51" fmla="*/ 391429 w 545399"/>
                <a:gd name="connsiteY51" fmla="*/ 1119531 h 1189273"/>
                <a:gd name="connsiteX52" fmla="*/ 422425 w 545399"/>
                <a:gd name="connsiteY52" fmla="*/ 1080785 h 1189273"/>
                <a:gd name="connsiteX53" fmla="*/ 468920 w 545399"/>
                <a:gd name="connsiteY53" fmla="*/ 1049789 h 1189273"/>
                <a:gd name="connsiteX54" fmla="*/ 468920 w 545399"/>
                <a:gd name="connsiteY54" fmla="*/ 995545 h 1189273"/>
                <a:gd name="connsiteX55" fmla="*/ 453422 w 545399"/>
                <a:gd name="connsiteY55" fmla="*/ 949050 h 1189273"/>
                <a:gd name="connsiteX56" fmla="*/ 461171 w 545399"/>
                <a:gd name="connsiteY56" fmla="*/ 918053 h 1189273"/>
                <a:gd name="connsiteX57" fmla="*/ 492168 w 545399"/>
                <a:gd name="connsiteY57" fmla="*/ 879307 h 1189273"/>
                <a:gd name="connsiteX58" fmla="*/ 499917 w 545399"/>
                <a:gd name="connsiteY58" fmla="*/ 856060 h 1189273"/>
                <a:gd name="connsiteX59" fmla="*/ 484419 w 545399"/>
                <a:gd name="connsiteY59" fmla="*/ 801816 h 1189273"/>
                <a:gd name="connsiteX60" fmla="*/ 492168 w 545399"/>
                <a:gd name="connsiteY60" fmla="*/ 732073 h 1189273"/>
                <a:gd name="connsiteX61" fmla="*/ 507666 w 545399"/>
                <a:gd name="connsiteY61" fmla="*/ 708826 h 1189273"/>
                <a:gd name="connsiteX62" fmla="*/ 523164 w 545399"/>
                <a:gd name="connsiteY62" fmla="*/ 615836 h 1189273"/>
                <a:gd name="connsiteX63" fmla="*/ 530914 w 545399"/>
                <a:gd name="connsiteY63" fmla="*/ 577090 h 1189273"/>
                <a:gd name="connsiteX64" fmla="*/ 538663 w 545399"/>
                <a:gd name="connsiteY64" fmla="*/ 491850 h 1189273"/>
                <a:gd name="connsiteX65" fmla="*/ 523164 w 545399"/>
                <a:gd name="connsiteY65" fmla="*/ 437606 h 1189273"/>
                <a:gd name="connsiteX66" fmla="*/ 515415 w 545399"/>
                <a:gd name="connsiteY66" fmla="*/ 406609 h 1189273"/>
                <a:gd name="connsiteX67" fmla="*/ 499917 w 545399"/>
                <a:gd name="connsiteY67" fmla="*/ 383362 h 1189273"/>
                <a:gd name="connsiteX68" fmla="*/ 484419 w 545399"/>
                <a:gd name="connsiteY68" fmla="*/ 336867 h 1189273"/>
                <a:gd name="connsiteX69" fmla="*/ 476669 w 545399"/>
                <a:gd name="connsiteY69" fmla="*/ 313619 h 1189273"/>
                <a:gd name="connsiteX70" fmla="*/ 484419 w 545399"/>
                <a:gd name="connsiteY70" fmla="*/ 290372 h 1189273"/>
                <a:gd name="connsiteX71" fmla="*/ 468920 w 545399"/>
                <a:gd name="connsiteY71" fmla="*/ 274873 h 1189273"/>
                <a:gd name="connsiteX72" fmla="*/ 461171 w 545399"/>
                <a:gd name="connsiteY72" fmla="*/ 251626 h 1189273"/>
                <a:gd name="connsiteX73" fmla="*/ 445673 w 545399"/>
                <a:gd name="connsiteY73" fmla="*/ 174134 h 1189273"/>
                <a:gd name="connsiteX74" fmla="*/ 430175 w 545399"/>
                <a:gd name="connsiteY74" fmla="*/ 150887 h 1189273"/>
                <a:gd name="connsiteX75" fmla="*/ 422425 w 545399"/>
                <a:gd name="connsiteY75" fmla="*/ 127640 h 1189273"/>
                <a:gd name="connsiteX76" fmla="*/ 375930 w 545399"/>
                <a:gd name="connsiteY76" fmla="*/ 119890 h 1189273"/>
                <a:gd name="connsiteX77" fmla="*/ 344934 w 545399"/>
                <a:gd name="connsiteY77" fmla="*/ 112141 h 1189273"/>
                <a:gd name="connsiteX78" fmla="*/ 321686 w 545399"/>
                <a:gd name="connsiteY78" fmla="*/ 119890 h 1189273"/>
                <a:gd name="connsiteX79" fmla="*/ 313937 w 545399"/>
                <a:gd name="connsiteY79" fmla="*/ 96643 h 1189273"/>
                <a:gd name="connsiteX80" fmla="*/ 282941 w 545399"/>
                <a:gd name="connsiteY80" fmla="*/ 57897 h 1189273"/>
                <a:gd name="connsiteX81" fmla="*/ 236446 w 545399"/>
                <a:gd name="connsiteY81" fmla="*/ 42399 h 1189273"/>
                <a:gd name="connsiteX82" fmla="*/ 182202 w 545399"/>
                <a:gd name="connsiteY82" fmla="*/ 3653 h 1189273"/>
                <a:gd name="connsiteX83" fmla="*/ 158954 w 545399"/>
                <a:gd name="connsiteY83" fmla="*/ 11402 h 1189273"/>
                <a:gd name="connsiteX84" fmla="*/ 135707 w 545399"/>
                <a:gd name="connsiteY84" fmla="*/ 3653 h 1189273"/>
                <a:gd name="connsiteX85" fmla="*/ 127958 w 545399"/>
                <a:gd name="connsiteY85" fmla="*/ 26901 h 1189273"/>
                <a:gd name="connsiteX86" fmla="*/ 120208 w 545399"/>
                <a:gd name="connsiteY86" fmla="*/ 65646 h 11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45399" h="1189273">
                  <a:moveTo>
                    <a:pt x="120208" y="65646"/>
                  </a:moveTo>
                  <a:cubicBezTo>
                    <a:pt x="111167" y="77270"/>
                    <a:pt x="89212" y="86311"/>
                    <a:pt x="73714" y="96643"/>
                  </a:cubicBezTo>
                  <a:cubicBezTo>
                    <a:pt x="67635" y="100696"/>
                    <a:pt x="64480" y="108382"/>
                    <a:pt x="58215" y="112141"/>
                  </a:cubicBezTo>
                  <a:cubicBezTo>
                    <a:pt x="51211" y="116343"/>
                    <a:pt x="42717" y="117307"/>
                    <a:pt x="34968" y="119890"/>
                  </a:cubicBezTo>
                  <a:cubicBezTo>
                    <a:pt x="32385" y="161219"/>
                    <a:pt x="31554" y="202695"/>
                    <a:pt x="27219" y="243877"/>
                  </a:cubicBezTo>
                  <a:cubicBezTo>
                    <a:pt x="26364" y="252000"/>
                    <a:pt x="21713" y="259270"/>
                    <a:pt x="19469" y="267124"/>
                  </a:cubicBezTo>
                  <a:cubicBezTo>
                    <a:pt x="0" y="335262"/>
                    <a:pt x="22557" y="265610"/>
                    <a:pt x="3971" y="321368"/>
                  </a:cubicBezTo>
                  <a:cubicBezTo>
                    <a:pt x="15682" y="368214"/>
                    <a:pt x="8352" y="342261"/>
                    <a:pt x="27219" y="398860"/>
                  </a:cubicBezTo>
                  <a:cubicBezTo>
                    <a:pt x="32107" y="413522"/>
                    <a:pt x="47635" y="427025"/>
                    <a:pt x="58215" y="437606"/>
                  </a:cubicBezTo>
                  <a:cubicBezTo>
                    <a:pt x="60798" y="445355"/>
                    <a:pt x="61761" y="453849"/>
                    <a:pt x="65964" y="460853"/>
                  </a:cubicBezTo>
                  <a:cubicBezTo>
                    <a:pt x="76601" y="478580"/>
                    <a:pt x="86426" y="478005"/>
                    <a:pt x="104710" y="484101"/>
                  </a:cubicBezTo>
                  <a:cubicBezTo>
                    <a:pt x="112459" y="478935"/>
                    <a:pt x="119447" y="472385"/>
                    <a:pt x="127958" y="468602"/>
                  </a:cubicBezTo>
                  <a:cubicBezTo>
                    <a:pt x="165891" y="451742"/>
                    <a:pt x="170772" y="455758"/>
                    <a:pt x="205449" y="445355"/>
                  </a:cubicBezTo>
                  <a:cubicBezTo>
                    <a:pt x="221097" y="440661"/>
                    <a:pt x="236446" y="435023"/>
                    <a:pt x="251944" y="429857"/>
                  </a:cubicBezTo>
                  <a:lnTo>
                    <a:pt x="275191" y="422107"/>
                  </a:lnTo>
                  <a:cubicBezTo>
                    <a:pt x="280357" y="414358"/>
                    <a:pt x="283417" y="404678"/>
                    <a:pt x="290690" y="398860"/>
                  </a:cubicBezTo>
                  <a:cubicBezTo>
                    <a:pt x="295744" y="394817"/>
                    <a:pt x="342909" y="383868"/>
                    <a:pt x="344934" y="383362"/>
                  </a:cubicBezTo>
                  <a:cubicBezTo>
                    <a:pt x="352683" y="385945"/>
                    <a:pt x="361803" y="386008"/>
                    <a:pt x="368181" y="391111"/>
                  </a:cubicBezTo>
                  <a:cubicBezTo>
                    <a:pt x="381839" y="402037"/>
                    <a:pt x="386324" y="422290"/>
                    <a:pt x="391429" y="437606"/>
                  </a:cubicBezTo>
                  <a:cubicBezTo>
                    <a:pt x="388846" y="445355"/>
                    <a:pt x="382337" y="452796"/>
                    <a:pt x="383680" y="460853"/>
                  </a:cubicBezTo>
                  <a:cubicBezTo>
                    <a:pt x="385211" y="470040"/>
                    <a:pt x="395013" y="475771"/>
                    <a:pt x="399178" y="484101"/>
                  </a:cubicBezTo>
                  <a:cubicBezTo>
                    <a:pt x="431260" y="548267"/>
                    <a:pt x="378009" y="463969"/>
                    <a:pt x="422425" y="530596"/>
                  </a:cubicBezTo>
                  <a:cubicBezTo>
                    <a:pt x="417259" y="538345"/>
                    <a:pt x="410596" y="545283"/>
                    <a:pt x="406927" y="553843"/>
                  </a:cubicBezTo>
                  <a:cubicBezTo>
                    <a:pt x="402732" y="563632"/>
                    <a:pt x="407264" y="577909"/>
                    <a:pt x="399178" y="584840"/>
                  </a:cubicBezTo>
                  <a:cubicBezTo>
                    <a:pt x="386774" y="595472"/>
                    <a:pt x="352683" y="600338"/>
                    <a:pt x="352683" y="600338"/>
                  </a:cubicBezTo>
                  <a:cubicBezTo>
                    <a:pt x="347517" y="608087"/>
                    <a:pt x="338716" y="614399"/>
                    <a:pt x="337185" y="623585"/>
                  </a:cubicBezTo>
                  <a:cubicBezTo>
                    <a:pt x="335842" y="631642"/>
                    <a:pt x="342690" y="638979"/>
                    <a:pt x="344934" y="646833"/>
                  </a:cubicBezTo>
                  <a:cubicBezTo>
                    <a:pt x="347860" y="657073"/>
                    <a:pt x="347038" y="668798"/>
                    <a:pt x="352683" y="677829"/>
                  </a:cubicBezTo>
                  <a:cubicBezTo>
                    <a:pt x="360427" y="690220"/>
                    <a:pt x="383680" y="708826"/>
                    <a:pt x="383680" y="708826"/>
                  </a:cubicBezTo>
                  <a:cubicBezTo>
                    <a:pt x="381549" y="715218"/>
                    <a:pt x="374613" y="747572"/>
                    <a:pt x="360432" y="747572"/>
                  </a:cubicBezTo>
                  <a:cubicBezTo>
                    <a:pt x="353126" y="747572"/>
                    <a:pt x="351199" y="735832"/>
                    <a:pt x="344934" y="732073"/>
                  </a:cubicBezTo>
                  <a:cubicBezTo>
                    <a:pt x="337930" y="727870"/>
                    <a:pt x="329435" y="726907"/>
                    <a:pt x="321686" y="724324"/>
                  </a:cubicBezTo>
                  <a:cubicBezTo>
                    <a:pt x="316520" y="729490"/>
                    <a:pt x="310572" y="733978"/>
                    <a:pt x="306188" y="739823"/>
                  </a:cubicBezTo>
                  <a:cubicBezTo>
                    <a:pt x="295012" y="754724"/>
                    <a:pt x="275191" y="786318"/>
                    <a:pt x="275191" y="786318"/>
                  </a:cubicBezTo>
                  <a:cubicBezTo>
                    <a:pt x="277774" y="801816"/>
                    <a:pt x="279532" y="817474"/>
                    <a:pt x="282941" y="832812"/>
                  </a:cubicBezTo>
                  <a:cubicBezTo>
                    <a:pt x="284713" y="840786"/>
                    <a:pt x="293724" y="848476"/>
                    <a:pt x="290690" y="856060"/>
                  </a:cubicBezTo>
                  <a:cubicBezTo>
                    <a:pt x="287231" y="864707"/>
                    <a:pt x="275191" y="866392"/>
                    <a:pt x="267442" y="871558"/>
                  </a:cubicBezTo>
                  <a:cubicBezTo>
                    <a:pt x="269110" y="879898"/>
                    <a:pt x="275790" y="921633"/>
                    <a:pt x="282941" y="933551"/>
                  </a:cubicBezTo>
                  <a:cubicBezTo>
                    <a:pt x="286700" y="939816"/>
                    <a:pt x="293875" y="943345"/>
                    <a:pt x="298439" y="949050"/>
                  </a:cubicBezTo>
                  <a:cubicBezTo>
                    <a:pt x="304257" y="956322"/>
                    <a:pt x="308771" y="964548"/>
                    <a:pt x="313937" y="972297"/>
                  </a:cubicBezTo>
                  <a:cubicBezTo>
                    <a:pt x="316520" y="980046"/>
                    <a:pt x="324720" y="987961"/>
                    <a:pt x="321686" y="995545"/>
                  </a:cubicBezTo>
                  <a:cubicBezTo>
                    <a:pt x="317064" y="1007101"/>
                    <a:pt x="284977" y="1015530"/>
                    <a:pt x="275191" y="1018792"/>
                  </a:cubicBezTo>
                  <a:cubicBezTo>
                    <a:pt x="267442" y="1023958"/>
                    <a:pt x="260454" y="1030508"/>
                    <a:pt x="251944" y="1034290"/>
                  </a:cubicBezTo>
                  <a:cubicBezTo>
                    <a:pt x="237015" y="1040925"/>
                    <a:pt x="205449" y="1049789"/>
                    <a:pt x="205449" y="1049789"/>
                  </a:cubicBezTo>
                  <a:cubicBezTo>
                    <a:pt x="200283" y="1057538"/>
                    <a:pt x="191268" y="1063816"/>
                    <a:pt x="189951" y="1073036"/>
                  </a:cubicBezTo>
                  <a:cubicBezTo>
                    <a:pt x="188445" y="1083579"/>
                    <a:pt x="194774" y="1093792"/>
                    <a:pt x="197700" y="1104033"/>
                  </a:cubicBezTo>
                  <a:cubicBezTo>
                    <a:pt x="207596" y="1138668"/>
                    <a:pt x="204099" y="1125930"/>
                    <a:pt x="236446" y="1158277"/>
                  </a:cubicBezTo>
                  <a:cubicBezTo>
                    <a:pt x="249617" y="1171448"/>
                    <a:pt x="282941" y="1189273"/>
                    <a:pt x="282941" y="1189273"/>
                  </a:cubicBezTo>
                  <a:cubicBezTo>
                    <a:pt x="293273" y="1186690"/>
                    <a:pt x="304411" y="1186287"/>
                    <a:pt x="313937" y="1181524"/>
                  </a:cubicBezTo>
                  <a:cubicBezTo>
                    <a:pt x="320472" y="1178257"/>
                    <a:pt x="323171" y="1169785"/>
                    <a:pt x="329436" y="1166026"/>
                  </a:cubicBezTo>
                  <a:cubicBezTo>
                    <a:pt x="336440" y="1161824"/>
                    <a:pt x="344934" y="1160860"/>
                    <a:pt x="352683" y="1158277"/>
                  </a:cubicBezTo>
                  <a:lnTo>
                    <a:pt x="391429" y="1119531"/>
                  </a:lnTo>
                  <a:cubicBezTo>
                    <a:pt x="421925" y="1089035"/>
                    <a:pt x="391756" y="1103787"/>
                    <a:pt x="422425" y="1080785"/>
                  </a:cubicBezTo>
                  <a:cubicBezTo>
                    <a:pt x="437326" y="1069609"/>
                    <a:pt x="468920" y="1049789"/>
                    <a:pt x="468920" y="1049789"/>
                  </a:cubicBezTo>
                  <a:cubicBezTo>
                    <a:pt x="479251" y="1018794"/>
                    <a:pt x="479674" y="1031393"/>
                    <a:pt x="468920" y="995545"/>
                  </a:cubicBezTo>
                  <a:cubicBezTo>
                    <a:pt x="464226" y="979897"/>
                    <a:pt x="453422" y="949050"/>
                    <a:pt x="453422" y="949050"/>
                  </a:cubicBezTo>
                  <a:cubicBezTo>
                    <a:pt x="456005" y="938718"/>
                    <a:pt x="456976" y="927842"/>
                    <a:pt x="461171" y="918053"/>
                  </a:cubicBezTo>
                  <a:cubicBezTo>
                    <a:pt x="468502" y="900946"/>
                    <a:pt x="479670" y="891805"/>
                    <a:pt x="492168" y="879307"/>
                  </a:cubicBezTo>
                  <a:cubicBezTo>
                    <a:pt x="494751" y="871558"/>
                    <a:pt x="499917" y="864228"/>
                    <a:pt x="499917" y="856060"/>
                  </a:cubicBezTo>
                  <a:cubicBezTo>
                    <a:pt x="499917" y="846329"/>
                    <a:pt x="488074" y="812780"/>
                    <a:pt x="484419" y="801816"/>
                  </a:cubicBezTo>
                  <a:cubicBezTo>
                    <a:pt x="487002" y="778568"/>
                    <a:pt x="486495" y="754765"/>
                    <a:pt x="492168" y="732073"/>
                  </a:cubicBezTo>
                  <a:cubicBezTo>
                    <a:pt x="494427" y="723038"/>
                    <a:pt x="503997" y="717386"/>
                    <a:pt x="507666" y="708826"/>
                  </a:cubicBezTo>
                  <a:cubicBezTo>
                    <a:pt x="516701" y="687744"/>
                    <a:pt x="521455" y="629505"/>
                    <a:pt x="523164" y="615836"/>
                  </a:cubicBezTo>
                  <a:cubicBezTo>
                    <a:pt x="502294" y="553225"/>
                    <a:pt x="519309" y="627375"/>
                    <a:pt x="530914" y="577090"/>
                  </a:cubicBezTo>
                  <a:cubicBezTo>
                    <a:pt x="537329" y="549290"/>
                    <a:pt x="536080" y="520263"/>
                    <a:pt x="538663" y="491850"/>
                  </a:cubicBezTo>
                  <a:cubicBezTo>
                    <a:pt x="514438" y="394947"/>
                    <a:pt x="545399" y="515426"/>
                    <a:pt x="523164" y="437606"/>
                  </a:cubicBezTo>
                  <a:cubicBezTo>
                    <a:pt x="520238" y="427366"/>
                    <a:pt x="519610" y="416398"/>
                    <a:pt x="515415" y="406609"/>
                  </a:cubicBezTo>
                  <a:cubicBezTo>
                    <a:pt x="511746" y="398049"/>
                    <a:pt x="505083" y="391111"/>
                    <a:pt x="499917" y="383362"/>
                  </a:cubicBezTo>
                  <a:lnTo>
                    <a:pt x="484419" y="336867"/>
                  </a:lnTo>
                  <a:lnTo>
                    <a:pt x="476669" y="313619"/>
                  </a:lnTo>
                  <a:cubicBezTo>
                    <a:pt x="479252" y="305870"/>
                    <a:pt x="486021" y="298382"/>
                    <a:pt x="484419" y="290372"/>
                  </a:cubicBezTo>
                  <a:cubicBezTo>
                    <a:pt x="482986" y="283208"/>
                    <a:pt x="472679" y="281138"/>
                    <a:pt x="468920" y="274873"/>
                  </a:cubicBezTo>
                  <a:cubicBezTo>
                    <a:pt x="464717" y="267869"/>
                    <a:pt x="463754" y="259375"/>
                    <a:pt x="461171" y="251626"/>
                  </a:cubicBezTo>
                  <a:cubicBezTo>
                    <a:pt x="459423" y="241138"/>
                    <a:pt x="451978" y="188846"/>
                    <a:pt x="445673" y="174134"/>
                  </a:cubicBezTo>
                  <a:cubicBezTo>
                    <a:pt x="442004" y="165574"/>
                    <a:pt x="434340" y="159217"/>
                    <a:pt x="430175" y="150887"/>
                  </a:cubicBezTo>
                  <a:cubicBezTo>
                    <a:pt x="426522" y="143581"/>
                    <a:pt x="429517" y="131693"/>
                    <a:pt x="422425" y="127640"/>
                  </a:cubicBezTo>
                  <a:cubicBezTo>
                    <a:pt x="408783" y="119845"/>
                    <a:pt x="391337" y="122972"/>
                    <a:pt x="375930" y="119890"/>
                  </a:cubicBezTo>
                  <a:cubicBezTo>
                    <a:pt x="365487" y="117801"/>
                    <a:pt x="355266" y="114724"/>
                    <a:pt x="344934" y="112141"/>
                  </a:cubicBezTo>
                  <a:cubicBezTo>
                    <a:pt x="337185" y="114724"/>
                    <a:pt x="328992" y="123543"/>
                    <a:pt x="321686" y="119890"/>
                  </a:cubicBezTo>
                  <a:cubicBezTo>
                    <a:pt x="314380" y="116237"/>
                    <a:pt x="317590" y="103949"/>
                    <a:pt x="313937" y="96643"/>
                  </a:cubicBezTo>
                  <a:cubicBezTo>
                    <a:pt x="310288" y="89344"/>
                    <a:pt x="292550" y="62701"/>
                    <a:pt x="282941" y="57897"/>
                  </a:cubicBezTo>
                  <a:cubicBezTo>
                    <a:pt x="268329" y="50591"/>
                    <a:pt x="236446" y="42399"/>
                    <a:pt x="236446" y="42399"/>
                  </a:cubicBezTo>
                  <a:cubicBezTo>
                    <a:pt x="199673" y="5626"/>
                    <a:pt x="219311" y="16023"/>
                    <a:pt x="182202" y="3653"/>
                  </a:cubicBezTo>
                  <a:cubicBezTo>
                    <a:pt x="174453" y="6236"/>
                    <a:pt x="167122" y="11402"/>
                    <a:pt x="158954" y="11402"/>
                  </a:cubicBezTo>
                  <a:cubicBezTo>
                    <a:pt x="150786" y="11402"/>
                    <a:pt x="143013" y="0"/>
                    <a:pt x="135707" y="3653"/>
                  </a:cubicBezTo>
                  <a:cubicBezTo>
                    <a:pt x="128401" y="7306"/>
                    <a:pt x="130202" y="19047"/>
                    <a:pt x="127958" y="26901"/>
                  </a:cubicBezTo>
                  <a:cubicBezTo>
                    <a:pt x="118328" y="60603"/>
                    <a:pt x="129249" y="54022"/>
                    <a:pt x="120208" y="65646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82" name="フリーフォーム 74">
              <a:extLst>
                <a:ext uri="{FF2B5EF4-FFF2-40B4-BE49-F238E27FC236}">
                  <a16:creationId xmlns:a16="http://schemas.microsoft.com/office/drawing/2014/main" id="{BE93BC4E-4D82-4020-BC2A-4B3055EE93E2}"/>
                </a:ext>
              </a:extLst>
            </p:cNvPr>
            <p:cNvSpPr/>
            <p:nvPr/>
          </p:nvSpPr>
          <p:spPr>
            <a:xfrm>
              <a:off x="6746782" y="4365702"/>
              <a:ext cx="568825" cy="1165176"/>
            </a:xfrm>
            <a:custGeom>
              <a:avLst/>
              <a:gdLst>
                <a:gd name="connsiteX0" fmla="*/ 595737 w 598320"/>
                <a:gd name="connsiteY0" fmla="*/ 61994 h 1225592"/>
                <a:gd name="connsiteX1" fmla="*/ 556991 w 598320"/>
                <a:gd name="connsiteY1" fmla="*/ 54245 h 1225592"/>
                <a:gd name="connsiteX2" fmla="*/ 541493 w 598320"/>
                <a:gd name="connsiteY2" fmla="*/ 38746 h 1225592"/>
                <a:gd name="connsiteX3" fmla="*/ 518245 w 598320"/>
                <a:gd name="connsiteY3" fmla="*/ 30997 h 1225592"/>
                <a:gd name="connsiteX4" fmla="*/ 494998 w 598320"/>
                <a:gd name="connsiteY4" fmla="*/ 15499 h 1225592"/>
                <a:gd name="connsiteX5" fmla="*/ 448503 w 598320"/>
                <a:gd name="connsiteY5" fmla="*/ 0 h 1225592"/>
                <a:gd name="connsiteX6" fmla="*/ 332266 w 598320"/>
                <a:gd name="connsiteY6" fmla="*/ 7750 h 1225592"/>
                <a:gd name="connsiteX7" fmla="*/ 301269 w 598320"/>
                <a:gd name="connsiteY7" fmla="*/ 15499 h 1225592"/>
                <a:gd name="connsiteX8" fmla="*/ 285771 w 598320"/>
                <a:gd name="connsiteY8" fmla="*/ 61994 h 1225592"/>
                <a:gd name="connsiteX9" fmla="*/ 270273 w 598320"/>
                <a:gd name="connsiteY9" fmla="*/ 108489 h 1225592"/>
                <a:gd name="connsiteX10" fmla="*/ 247025 w 598320"/>
                <a:gd name="connsiteY10" fmla="*/ 116238 h 1225592"/>
                <a:gd name="connsiteX11" fmla="*/ 231527 w 598320"/>
                <a:gd name="connsiteY11" fmla="*/ 139485 h 1225592"/>
                <a:gd name="connsiteX12" fmla="*/ 200530 w 598320"/>
                <a:gd name="connsiteY12" fmla="*/ 170482 h 1225592"/>
                <a:gd name="connsiteX13" fmla="*/ 185032 w 598320"/>
                <a:gd name="connsiteY13" fmla="*/ 224726 h 1225592"/>
                <a:gd name="connsiteX14" fmla="*/ 200530 w 598320"/>
                <a:gd name="connsiteY14" fmla="*/ 247973 h 1225592"/>
                <a:gd name="connsiteX15" fmla="*/ 138537 w 598320"/>
                <a:gd name="connsiteY15" fmla="*/ 294468 h 1225592"/>
                <a:gd name="connsiteX16" fmla="*/ 115289 w 598320"/>
                <a:gd name="connsiteY16" fmla="*/ 333214 h 1225592"/>
                <a:gd name="connsiteX17" fmla="*/ 130788 w 598320"/>
                <a:gd name="connsiteY17" fmla="*/ 379709 h 1225592"/>
                <a:gd name="connsiteX18" fmla="*/ 115289 w 598320"/>
                <a:gd name="connsiteY18" fmla="*/ 395207 h 1225592"/>
                <a:gd name="connsiteX19" fmla="*/ 92042 w 598320"/>
                <a:gd name="connsiteY19" fmla="*/ 410706 h 1225592"/>
                <a:gd name="connsiteX20" fmla="*/ 76544 w 598320"/>
                <a:gd name="connsiteY20" fmla="*/ 433953 h 1225592"/>
                <a:gd name="connsiteX21" fmla="*/ 45547 w 598320"/>
                <a:gd name="connsiteY21" fmla="*/ 472699 h 1225592"/>
                <a:gd name="connsiteX22" fmla="*/ 45547 w 598320"/>
                <a:gd name="connsiteY22" fmla="*/ 596685 h 1225592"/>
                <a:gd name="connsiteX23" fmla="*/ 14551 w 598320"/>
                <a:gd name="connsiteY23" fmla="*/ 643180 h 1225592"/>
                <a:gd name="connsiteX24" fmla="*/ 6801 w 598320"/>
                <a:gd name="connsiteY24" fmla="*/ 666428 h 1225592"/>
                <a:gd name="connsiteX25" fmla="*/ 30049 w 598320"/>
                <a:gd name="connsiteY25" fmla="*/ 712922 h 1225592"/>
                <a:gd name="connsiteX26" fmla="*/ 37798 w 598320"/>
                <a:gd name="connsiteY26" fmla="*/ 736170 h 1225592"/>
                <a:gd name="connsiteX27" fmla="*/ 30049 w 598320"/>
                <a:gd name="connsiteY27" fmla="*/ 759417 h 1225592"/>
                <a:gd name="connsiteX28" fmla="*/ 14551 w 598320"/>
                <a:gd name="connsiteY28" fmla="*/ 774916 h 1225592"/>
                <a:gd name="connsiteX29" fmla="*/ 22300 w 598320"/>
                <a:gd name="connsiteY29" fmla="*/ 836909 h 1225592"/>
                <a:gd name="connsiteX30" fmla="*/ 30049 w 598320"/>
                <a:gd name="connsiteY30" fmla="*/ 860156 h 1225592"/>
                <a:gd name="connsiteX31" fmla="*/ 76544 w 598320"/>
                <a:gd name="connsiteY31" fmla="*/ 875655 h 1225592"/>
                <a:gd name="connsiteX32" fmla="*/ 99791 w 598320"/>
                <a:gd name="connsiteY32" fmla="*/ 898902 h 1225592"/>
                <a:gd name="connsiteX33" fmla="*/ 68795 w 598320"/>
                <a:gd name="connsiteY33" fmla="*/ 945397 h 1225592"/>
                <a:gd name="connsiteX34" fmla="*/ 61045 w 598320"/>
                <a:gd name="connsiteY34" fmla="*/ 1015139 h 1225592"/>
                <a:gd name="connsiteX35" fmla="*/ 45547 w 598320"/>
                <a:gd name="connsiteY35" fmla="*/ 1100380 h 1225592"/>
                <a:gd name="connsiteX36" fmla="*/ 61045 w 598320"/>
                <a:gd name="connsiteY36" fmla="*/ 1123628 h 1225592"/>
                <a:gd name="connsiteX37" fmla="*/ 84293 w 598320"/>
                <a:gd name="connsiteY37" fmla="*/ 1131377 h 1225592"/>
                <a:gd name="connsiteX38" fmla="*/ 92042 w 598320"/>
                <a:gd name="connsiteY38" fmla="*/ 1154624 h 1225592"/>
                <a:gd name="connsiteX39" fmla="*/ 115289 w 598320"/>
                <a:gd name="connsiteY39" fmla="*/ 1170122 h 1225592"/>
                <a:gd name="connsiteX40" fmla="*/ 146286 w 598320"/>
                <a:gd name="connsiteY40" fmla="*/ 1208868 h 1225592"/>
                <a:gd name="connsiteX41" fmla="*/ 185032 w 598320"/>
                <a:gd name="connsiteY41" fmla="*/ 1201119 h 1225592"/>
                <a:gd name="connsiteX42" fmla="*/ 231527 w 598320"/>
                <a:gd name="connsiteY42" fmla="*/ 1193370 h 1225592"/>
                <a:gd name="connsiteX43" fmla="*/ 239276 w 598320"/>
                <a:gd name="connsiteY43" fmla="*/ 1092631 h 1225592"/>
                <a:gd name="connsiteX44" fmla="*/ 223778 w 598320"/>
                <a:gd name="connsiteY44" fmla="*/ 1069383 h 1225592"/>
                <a:gd name="connsiteX45" fmla="*/ 216028 w 598320"/>
                <a:gd name="connsiteY45" fmla="*/ 1046136 h 1225592"/>
                <a:gd name="connsiteX46" fmla="*/ 185032 w 598320"/>
                <a:gd name="connsiteY46" fmla="*/ 1007390 h 1225592"/>
                <a:gd name="connsiteX47" fmla="*/ 177283 w 598320"/>
                <a:gd name="connsiteY47" fmla="*/ 984143 h 1225592"/>
                <a:gd name="connsiteX48" fmla="*/ 208279 w 598320"/>
                <a:gd name="connsiteY48" fmla="*/ 922150 h 1225592"/>
                <a:gd name="connsiteX49" fmla="*/ 231527 w 598320"/>
                <a:gd name="connsiteY49" fmla="*/ 914400 h 1225592"/>
                <a:gd name="connsiteX50" fmla="*/ 247025 w 598320"/>
                <a:gd name="connsiteY50" fmla="*/ 891153 h 1225592"/>
                <a:gd name="connsiteX51" fmla="*/ 278022 w 598320"/>
                <a:gd name="connsiteY51" fmla="*/ 860156 h 1225592"/>
                <a:gd name="connsiteX52" fmla="*/ 262523 w 598320"/>
                <a:gd name="connsiteY52" fmla="*/ 813661 h 1225592"/>
                <a:gd name="connsiteX53" fmla="*/ 239276 w 598320"/>
                <a:gd name="connsiteY53" fmla="*/ 767167 h 1225592"/>
                <a:gd name="connsiteX54" fmla="*/ 223778 w 598320"/>
                <a:gd name="connsiteY54" fmla="*/ 751668 h 1225592"/>
                <a:gd name="connsiteX55" fmla="*/ 231527 w 598320"/>
                <a:gd name="connsiteY55" fmla="*/ 689675 h 1225592"/>
                <a:gd name="connsiteX56" fmla="*/ 409757 w 598320"/>
                <a:gd name="connsiteY56" fmla="*/ 658678 h 1225592"/>
                <a:gd name="connsiteX57" fmla="*/ 425256 w 598320"/>
                <a:gd name="connsiteY57" fmla="*/ 643180 h 1225592"/>
                <a:gd name="connsiteX58" fmla="*/ 448503 w 598320"/>
                <a:gd name="connsiteY58" fmla="*/ 627682 h 1225592"/>
                <a:gd name="connsiteX59" fmla="*/ 456252 w 598320"/>
                <a:gd name="connsiteY59" fmla="*/ 604434 h 1225592"/>
                <a:gd name="connsiteX60" fmla="*/ 471751 w 598320"/>
                <a:gd name="connsiteY60" fmla="*/ 588936 h 1225592"/>
                <a:gd name="connsiteX61" fmla="*/ 456252 w 598320"/>
                <a:gd name="connsiteY61" fmla="*/ 573438 h 1225592"/>
                <a:gd name="connsiteX62" fmla="*/ 409757 w 598320"/>
                <a:gd name="connsiteY62" fmla="*/ 557939 h 1225592"/>
                <a:gd name="connsiteX63" fmla="*/ 324517 w 598320"/>
                <a:gd name="connsiteY63" fmla="*/ 542441 h 1225592"/>
                <a:gd name="connsiteX64" fmla="*/ 301269 w 598320"/>
                <a:gd name="connsiteY64" fmla="*/ 534692 h 1225592"/>
                <a:gd name="connsiteX65" fmla="*/ 262523 w 598320"/>
                <a:gd name="connsiteY65" fmla="*/ 495946 h 1225592"/>
                <a:gd name="connsiteX66" fmla="*/ 247025 w 598320"/>
                <a:gd name="connsiteY66" fmla="*/ 449451 h 1225592"/>
                <a:gd name="connsiteX67" fmla="*/ 239276 w 598320"/>
                <a:gd name="connsiteY67" fmla="*/ 426204 h 1225592"/>
                <a:gd name="connsiteX68" fmla="*/ 247025 w 598320"/>
                <a:gd name="connsiteY68" fmla="*/ 387458 h 1225592"/>
                <a:gd name="connsiteX69" fmla="*/ 293520 w 598320"/>
                <a:gd name="connsiteY69" fmla="*/ 364211 h 1225592"/>
                <a:gd name="connsiteX70" fmla="*/ 332266 w 598320"/>
                <a:gd name="connsiteY70" fmla="*/ 395207 h 1225592"/>
                <a:gd name="connsiteX71" fmla="*/ 347764 w 598320"/>
                <a:gd name="connsiteY71" fmla="*/ 418455 h 1225592"/>
                <a:gd name="connsiteX72" fmla="*/ 394259 w 598320"/>
                <a:gd name="connsiteY72" fmla="*/ 441702 h 1225592"/>
                <a:gd name="connsiteX73" fmla="*/ 417506 w 598320"/>
                <a:gd name="connsiteY73" fmla="*/ 426204 h 1225592"/>
                <a:gd name="connsiteX74" fmla="*/ 448503 w 598320"/>
                <a:gd name="connsiteY74" fmla="*/ 395207 h 1225592"/>
                <a:gd name="connsiteX75" fmla="*/ 471751 w 598320"/>
                <a:gd name="connsiteY75" fmla="*/ 387458 h 1225592"/>
                <a:gd name="connsiteX76" fmla="*/ 479500 w 598320"/>
                <a:gd name="connsiteY76" fmla="*/ 364211 h 1225592"/>
                <a:gd name="connsiteX77" fmla="*/ 494998 w 598320"/>
                <a:gd name="connsiteY77" fmla="*/ 302217 h 1225592"/>
                <a:gd name="connsiteX78" fmla="*/ 464001 w 598320"/>
                <a:gd name="connsiteY78" fmla="*/ 263472 h 1225592"/>
                <a:gd name="connsiteX79" fmla="*/ 440754 w 598320"/>
                <a:gd name="connsiteY79" fmla="*/ 255722 h 1225592"/>
                <a:gd name="connsiteX80" fmla="*/ 433005 w 598320"/>
                <a:gd name="connsiteY80" fmla="*/ 232475 h 1225592"/>
                <a:gd name="connsiteX81" fmla="*/ 494998 w 598320"/>
                <a:gd name="connsiteY81" fmla="*/ 193729 h 1225592"/>
                <a:gd name="connsiteX82" fmla="*/ 518245 w 598320"/>
                <a:gd name="connsiteY82" fmla="*/ 185980 h 1225592"/>
                <a:gd name="connsiteX83" fmla="*/ 541493 w 598320"/>
                <a:gd name="connsiteY83" fmla="*/ 178231 h 1225592"/>
                <a:gd name="connsiteX84" fmla="*/ 572489 w 598320"/>
                <a:gd name="connsiteY84" fmla="*/ 108489 h 1225592"/>
                <a:gd name="connsiteX85" fmla="*/ 595737 w 598320"/>
                <a:gd name="connsiteY85" fmla="*/ 61994 h 122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98320" h="1225592">
                  <a:moveTo>
                    <a:pt x="595737" y="61994"/>
                  </a:moveTo>
                  <a:cubicBezTo>
                    <a:pt x="593154" y="52953"/>
                    <a:pt x="569097" y="59433"/>
                    <a:pt x="556991" y="54245"/>
                  </a:cubicBezTo>
                  <a:cubicBezTo>
                    <a:pt x="550276" y="51367"/>
                    <a:pt x="547758" y="42505"/>
                    <a:pt x="541493" y="38746"/>
                  </a:cubicBezTo>
                  <a:cubicBezTo>
                    <a:pt x="534489" y="34543"/>
                    <a:pt x="525994" y="33580"/>
                    <a:pt x="518245" y="30997"/>
                  </a:cubicBezTo>
                  <a:cubicBezTo>
                    <a:pt x="510496" y="25831"/>
                    <a:pt x="503508" y="19281"/>
                    <a:pt x="494998" y="15499"/>
                  </a:cubicBezTo>
                  <a:cubicBezTo>
                    <a:pt x="480069" y="8864"/>
                    <a:pt x="448503" y="0"/>
                    <a:pt x="448503" y="0"/>
                  </a:cubicBezTo>
                  <a:cubicBezTo>
                    <a:pt x="409757" y="2583"/>
                    <a:pt x="370884" y="3685"/>
                    <a:pt x="332266" y="7750"/>
                  </a:cubicBezTo>
                  <a:cubicBezTo>
                    <a:pt x="321674" y="8865"/>
                    <a:pt x="308200" y="7413"/>
                    <a:pt x="301269" y="15499"/>
                  </a:cubicBezTo>
                  <a:cubicBezTo>
                    <a:pt x="290637" y="27903"/>
                    <a:pt x="290937" y="46496"/>
                    <a:pt x="285771" y="61994"/>
                  </a:cubicBezTo>
                  <a:lnTo>
                    <a:pt x="270273" y="108489"/>
                  </a:lnTo>
                  <a:cubicBezTo>
                    <a:pt x="267690" y="116238"/>
                    <a:pt x="254774" y="113655"/>
                    <a:pt x="247025" y="116238"/>
                  </a:cubicBezTo>
                  <a:cubicBezTo>
                    <a:pt x="241859" y="123987"/>
                    <a:pt x="237588" y="132414"/>
                    <a:pt x="231527" y="139485"/>
                  </a:cubicBezTo>
                  <a:cubicBezTo>
                    <a:pt x="222018" y="150579"/>
                    <a:pt x="200530" y="170482"/>
                    <a:pt x="200530" y="170482"/>
                  </a:cubicBezTo>
                  <a:cubicBezTo>
                    <a:pt x="197622" y="179207"/>
                    <a:pt x="184059" y="217914"/>
                    <a:pt x="185032" y="224726"/>
                  </a:cubicBezTo>
                  <a:cubicBezTo>
                    <a:pt x="186349" y="233946"/>
                    <a:pt x="195364" y="240224"/>
                    <a:pt x="200530" y="247973"/>
                  </a:cubicBezTo>
                  <a:cubicBezTo>
                    <a:pt x="156008" y="292495"/>
                    <a:pt x="179112" y="280943"/>
                    <a:pt x="138537" y="294468"/>
                  </a:cubicBezTo>
                  <a:cubicBezTo>
                    <a:pt x="128061" y="304944"/>
                    <a:pt x="113277" y="315109"/>
                    <a:pt x="115289" y="333214"/>
                  </a:cubicBezTo>
                  <a:cubicBezTo>
                    <a:pt x="117093" y="349451"/>
                    <a:pt x="130788" y="379709"/>
                    <a:pt x="130788" y="379709"/>
                  </a:cubicBezTo>
                  <a:cubicBezTo>
                    <a:pt x="125622" y="384875"/>
                    <a:pt x="120994" y="390643"/>
                    <a:pt x="115289" y="395207"/>
                  </a:cubicBezTo>
                  <a:cubicBezTo>
                    <a:pt x="108017" y="401025"/>
                    <a:pt x="98627" y="404120"/>
                    <a:pt x="92042" y="410706"/>
                  </a:cubicBezTo>
                  <a:cubicBezTo>
                    <a:pt x="85457" y="417291"/>
                    <a:pt x="82362" y="426681"/>
                    <a:pt x="76544" y="433953"/>
                  </a:cubicBezTo>
                  <a:cubicBezTo>
                    <a:pt x="32382" y="489154"/>
                    <a:pt x="93241" y="401155"/>
                    <a:pt x="45547" y="472699"/>
                  </a:cubicBezTo>
                  <a:cubicBezTo>
                    <a:pt x="49095" y="508184"/>
                    <a:pt x="61052" y="559472"/>
                    <a:pt x="45547" y="596685"/>
                  </a:cubicBezTo>
                  <a:cubicBezTo>
                    <a:pt x="38383" y="613879"/>
                    <a:pt x="20442" y="625509"/>
                    <a:pt x="14551" y="643180"/>
                  </a:cubicBezTo>
                  <a:lnTo>
                    <a:pt x="6801" y="666428"/>
                  </a:lnTo>
                  <a:cubicBezTo>
                    <a:pt x="26284" y="724870"/>
                    <a:pt x="0" y="652824"/>
                    <a:pt x="30049" y="712922"/>
                  </a:cubicBezTo>
                  <a:cubicBezTo>
                    <a:pt x="33702" y="720228"/>
                    <a:pt x="35215" y="728421"/>
                    <a:pt x="37798" y="736170"/>
                  </a:cubicBezTo>
                  <a:cubicBezTo>
                    <a:pt x="35215" y="743919"/>
                    <a:pt x="34251" y="752413"/>
                    <a:pt x="30049" y="759417"/>
                  </a:cubicBezTo>
                  <a:cubicBezTo>
                    <a:pt x="26290" y="765682"/>
                    <a:pt x="15278" y="767646"/>
                    <a:pt x="14551" y="774916"/>
                  </a:cubicBezTo>
                  <a:cubicBezTo>
                    <a:pt x="12479" y="795638"/>
                    <a:pt x="18575" y="816420"/>
                    <a:pt x="22300" y="836909"/>
                  </a:cubicBezTo>
                  <a:cubicBezTo>
                    <a:pt x="23761" y="844945"/>
                    <a:pt x="23402" y="855408"/>
                    <a:pt x="30049" y="860156"/>
                  </a:cubicBezTo>
                  <a:cubicBezTo>
                    <a:pt x="43343" y="869652"/>
                    <a:pt x="76544" y="875655"/>
                    <a:pt x="76544" y="875655"/>
                  </a:cubicBezTo>
                  <a:cubicBezTo>
                    <a:pt x="84293" y="883404"/>
                    <a:pt x="101001" y="888010"/>
                    <a:pt x="99791" y="898902"/>
                  </a:cubicBezTo>
                  <a:cubicBezTo>
                    <a:pt x="97734" y="917415"/>
                    <a:pt x="68795" y="945397"/>
                    <a:pt x="68795" y="945397"/>
                  </a:cubicBezTo>
                  <a:cubicBezTo>
                    <a:pt x="83675" y="990040"/>
                    <a:pt x="75196" y="949102"/>
                    <a:pt x="61045" y="1015139"/>
                  </a:cubicBezTo>
                  <a:cubicBezTo>
                    <a:pt x="34756" y="1137820"/>
                    <a:pt x="66756" y="1036752"/>
                    <a:pt x="45547" y="1100380"/>
                  </a:cubicBezTo>
                  <a:cubicBezTo>
                    <a:pt x="50713" y="1108129"/>
                    <a:pt x="53772" y="1117810"/>
                    <a:pt x="61045" y="1123628"/>
                  </a:cubicBezTo>
                  <a:cubicBezTo>
                    <a:pt x="67423" y="1128731"/>
                    <a:pt x="78517" y="1125601"/>
                    <a:pt x="84293" y="1131377"/>
                  </a:cubicBezTo>
                  <a:cubicBezTo>
                    <a:pt x="90069" y="1137153"/>
                    <a:pt x="86939" y="1148246"/>
                    <a:pt x="92042" y="1154624"/>
                  </a:cubicBezTo>
                  <a:cubicBezTo>
                    <a:pt x="97860" y="1161896"/>
                    <a:pt x="108017" y="1164304"/>
                    <a:pt x="115289" y="1170122"/>
                  </a:cubicBezTo>
                  <a:cubicBezTo>
                    <a:pt x="131064" y="1182742"/>
                    <a:pt x="134778" y="1191606"/>
                    <a:pt x="146286" y="1208868"/>
                  </a:cubicBezTo>
                  <a:cubicBezTo>
                    <a:pt x="159201" y="1206285"/>
                    <a:pt x="171861" y="1201119"/>
                    <a:pt x="185032" y="1201119"/>
                  </a:cubicBezTo>
                  <a:cubicBezTo>
                    <a:pt x="233156" y="1201119"/>
                    <a:pt x="183191" y="1225592"/>
                    <a:pt x="231527" y="1193370"/>
                  </a:cubicBezTo>
                  <a:cubicBezTo>
                    <a:pt x="258401" y="1153058"/>
                    <a:pt x="256379" y="1166747"/>
                    <a:pt x="239276" y="1092631"/>
                  </a:cubicBezTo>
                  <a:cubicBezTo>
                    <a:pt x="237182" y="1083556"/>
                    <a:pt x="227943" y="1077713"/>
                    <a:pt x="223778" y="1069383"/>
                  </a:cubicBezTo>
                  <a:cubicBezTo>
                    <a:pt x="220125" y="1062077"/>
                    <a:pt x="219681" y="1053442"/>
                    <a:pt x="216028" y="1046136"/>
                  </a:cubicBezTo>
                  <a:cubicBezTo>
                    <a:pt x="206252" y="1026586"/>
                    <a:pt x="199447" y="1021806"/>
                    <a:pt x="185032" y="1007390"/>
                  </a:cubicBezTo>
                  <a:cubicBezTo>
                    <a:pt x="182449" y="999641"/>
                    <a:pt x="177283" y="992311"/>
                    <a:pt x="177283" y="984143"/>
                  </a:cubicBezTo>
                  <a:cubicBezTo>
                    <a:pt x="177283" y="954294"/>
                    <a:pt x="183954" y="938367"/>
                    <a:pt x="208279" y="922150"/>
                  </a:cubicBezTo>
                  <a:cubicBezTo>
                    <a:pt x="215076" y="917619"/>
                    <a:pt x="223778" y="916983"/>
                    <a:pt x="231527" y="914400"/>
                  </a:cubicBezTo>
                  <a:cubicBezTo>
                    <a:pt x="236693" y="906651"/>
                    <a:pt x="239753" y="896971"/>
                    <a:pt x="247025" y="891153"/>
                  </a:cubicBezTo>
                  <a:cubicBezTo>
                    <a:pt x="284597" y="861096"/>
                    <a:pt x="261115" y="910878"/>
                    <a:pt x="278022" y="860156"/>
                  </a:cubicBezTo>
                  <a:lnTo>
                    <a:pt x="262523" y="813661"/>
                  </a:lnTo>
                  <a:cubicBezTo>
                    <a:pt x="254338" y="789106"/>
                    <a:pt x="256444" y="788628"/>
                    <a:pt x="239276" y="767167"/>
                  </a:cubicBezTo>
                  <a:cubicBezTo>
                    <a:pt x="234712" y="761462"/>
                    <a:pt x="228944" y="756834"/>
                    <a:pt x="223778" y="751668"/>
                  </a:cubicBezTo>
                  <a:cubicBezTo>
                    <a:pt x="226361" y="731004"/>
                    <a:pt x="227802" y="710164"/>
                    <a:pt x="231527" y="689675"/>
                  </a:cubicBezTo>
                  <a:cubicBezTo>
                    <a:pt x="245468" y="612998"/>
                    <a:pt x="313272" y="663064"/>
                    <a:pt x="409757" y="658678"/>
                  </a:cubicBezTo>
                  <a:cubicBezTo>
                    <a:pt x="414923" y="653512"/>
                    <a:pt x="419551" y="647744"/>
                    <a:pt x="425256" y="643180"/>
                  </a:cubicBezTo>
                  <a:cubicBezTo>
                    <a:pt x="432528" y="637362"/>
                    <a:pt x="442685" y="634954"/>
                    <a:pt x="448503" y="627682"/>
                  </a:cubicBezTo>
                  <a:cubicBezTo>
                    <a:pt x="453606" y="621303"/>
                    <a:pt x="452049" y="611438"/>
                    <a:pt x="456252" y="604434"/>
                  </a:cubicBezTo>
                  <a:cubicBezTo>
                    <a:pt x="460011" y="598169"/>
                    <a:pt x="466585" y="594102"/>
                    <a:pt x="471751" y="588936"/>
                  </a:cubicBezTo>
                  <a:cubicBezTo>
                    <a:pt x="466585" y="583770"/>
                    <a:pt x="462787" y="576705"/>
                    <a:pt x="456252" y="573438"/>
                  </a:cubicBezTo>
                  <a:cubicBezTo>
                    <a:pt x="441640" y="566132"/>
                    <a:pt x="425255" y="563105"/>
                    <a:pt x="409757" y="557939"/>
                  </a:cubicBezTo>
                  <a:cubicBezTo>
                    <a:pt x="366756" y="543605"/>
                    <a:pt x="394610" y="551202"/>
                    <a:pt x="324517" y="542441"/>
                  </a:cubicBezTo>
                  <a:cubicBezTo>
                    <a:pt x="316768" y="539858"/>
                    <a:pt x="307804" y="539593"/>
                    <a:pt x="301269" y="534692"/>
                  </a:cubicBezTo>
                  <a:cubicBezTo>
                    <a:pt x="286657" y="523733"/>
                    <a:pt x="262523" y="495946"/>
                    <a:pt x="262523" y="495946"/>
                  </a:cubicBezTo>
                  <a:lnTo>
                    <a:pt x="247025" y="449451"/>
                  </a:lnTo>
                  <a:lnTo>
                    <a:pt x="239276" y="426204"/>
                  </a:lnTo>
                  <a:cubicBezTo>
                    <a:pt x="241859" y="413289"/>
                    <a:pt x="240490" y="398894"/>
                    <a:pt x="247025" y="387458"/>
                  </a:cubicBezTo>
                  <a:cubicBezTo>
                    <a:pt x="254094" y="375088"/>
                    <a:pt x="281588" y="368188"/>
                    <a:pt x="293520" y="364211"/>
                  </a:cubicBezTo>
                  <a:cubicBezTo>
                    <a:pt x="310778" y="375716"/>
                    <a:pt x="319648" y="379435"/>
                    <a:pt x="332266" y="395207"/>
                  </a:cubicBezTo>
                  <a:cubicBezTo>
                    <a:pt x="338084" y="402480"/>
                    <a:pt x="341178" y="411869"/>
                    <a:pt x="347764" y="418455"/>
                  </a:cubicBezTo>
                  <a:cubicBezTo>
                    <a:pt x="362785" y="433476"/>
                    <a:pt x="375353" y="435400"/>
                    <a:pt x="394259" y="441702"/>
                  </a:cubicBezTo>
                  <a:cubicBezTo>
                    <a:pt x="402008" y="436536"/>
                    <a:pt x="410435" y="432265"/>
                    <a:pt x="417506" y="426204"/>
                  </a:cubicBezTo>
                  <a:cubicBezTo>
                    <a:pt x="428600" y="416695"/>
                    <a:pt x="434641" y="399828"/>
                    <a:pt x="448503" y="395207"/>
                  </a:cubicBezTo>
                  <a:lnTo>
                    <a:pt x="471751" y="387458"/>
                  </a:lnTo>
                  <a:cubicBezTo>
                    <a:pt x="474334" y="379709"/>
                    <a:pt x="477519" y="372135"/>
                    <a:pt x="479500" y="364211"/>
                  </a:cubicBezTo>
                  <a:lnTo>
                    <a:pt x="494998" y="302217"/>
                  </a:lnTo>
                  <a:cubicBezTo>
                    <a:pt x="487957" y="291655"/>
                    <a:pt x="476272" y="270835"/>
                    <a:pt x="464001" y="263472"/>
                  </a:cubicBezTo>
                  <a:cubicBezTo>
                    <a:pt x="456997" y="259269"/>
                    <a:pt x="448503" y="258305"/>
                    <a:pt x="440754" y="255722"/>
                  </a:cubicBezTo>
                  <a:cubicBezTo>
                    <a:pt x="438171" y="247973"/>
                    <a:pt x="431662" y="240532"/>
                    <a:pt x="433005" y="232475"/>
                  </a:cubicBezTo>
                  <a:cubicBezTo>
                    <a:pt x="438061" y="202137"/>
                    <a:pt x="473880" y="200768"/>
                    <a:pt x="494998" y="193729"/>
                  </a:cubicBezTo>
                  <a:lnTo>
                    <a:pt x="518245" y="185980"/>
                  </a:lnTo>
                  <a:lnTo>
                    <a:pt x="541493" y="178231"/>
                  </a:lnTo>
                  <a:cubicBezTo>
                    <a:pt x="566052" y="141390"/>
                    <a:pt x="554046" y="163818"/>
                    <a:pt x="572489" y="108489"/>
                  </a:cubicBezTo>
                  <a:cubicBezTo>
                    <a:pt x="575756" y="98687"/>
                    <a:pt x="598320" y="71035"/>
                    <a:pt x="595737" y="61994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309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図 48">
            <a:extLst>
              <a:ext uri="{FF2B5EF4-FFF2-40B4-BE49-F238E27FC236}">
                <a16:creationId xmlns:a16="http://schemas.microsoft.com/office/drawing/2014/main" id="{0D229604-40A5-564E-AF34-77AA9F02DA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164775"/>
            <a:ext cx="3888432" cy="2690336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0A20329E-4C6E-C54D-9753-68D28DB42B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8778" y="3702412"/>
            <a:ext cx="3704729" cy="1796540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EDB1B13F-8649-7249-B537-5B7BCCCAF33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4157" y="3720692"/>
            <a:ext cx="3562630" cy="1796540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6959137-CF7C-DD4A-B2AD-C066656C391E}"/>
              </a:ext>
            </a:extLst>
          </p:cNvPr>
          <p:cNvSpPr txBox="1"/>
          <p:nvPr/>
        </p:nvSpPr>
        <p:spPr>
          <a:xfrm>
            <a:off x="0" y="1158927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ea"/>
                <a:ea typeface="+mj-ea"/>
                <a:cs typeface="Arial" panose="020B0604020202020204" pitchFamily="34" charset="0"/>
              </a:rPr>
              <a:t>(A)</a:t>
            </a:r>
            <a:endParaRPr kumimoji="1" lang="ja-JP" altLang="en-US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142F8CC-3372-B348-BF16-8753B40BB32F}"/>
              </a:ext>
            </a:extLst>
          </p:cNvPr>
          <p:cNvSpPr txBox="1"/>
          <p:nvPr/>
        </p:nvSpPr>
        <p:spPr>
          <a:xfrm>
            <a:off x="3923928" y="113216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ea"/>
                <a:ea typeface="+mj-ea"/>
                <a:cs typeface="Arial" panose="020B0604020202020204" pitchFamily="34" charset="0"/>
              </a:rPr>
              <a:t>(B)</a:t>
            </a:r>
            <a:endParaRPr kumimoji="1" lang="ja-JP" altLang="en-US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3B5F2558-3DDC-AC42-B08C-7F94F608E5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138015"/>
            <a:ext cx="4756522" cy="257308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5FBF9C-5A54-45E6-9389-7557F0F7FCE7}"/>
              </a:ext>
            </a:extLst>
          </p:cNvPr>
          <p:cNvSpPr txBox="1"/>
          <p:nvPr/>
        </p:nvSpPr>
        <p:spPr>
          <a:xfrm>
            <a:off x="-36512" y="97468"/>
            <a:ext cx="8871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u="sng" dirty="0">
                <a:latin typeface="+mj-ea"/>
                <a:ea typeface="+mj-ea"/>
              </a:rPr>
              <a:t>5.The path analysis among [</a:t>
            </a:r>
            <a:r>
              <a:rPr lang="en-US" altLang="ja-JP" sz="2800" b="1" i="1" u="sng" baseline="30000" dirty="0">
                <a:latin typeface="+mj-ea"/>
                <a:ea typeface="+mj-ea"/>
              </a:rPr>
              <a:t>11</a:t>
            </a:r>
            <a:r>
              <a:rPr lang="en-US" altLang="ja-JP" sz="2800" b="1" i="1" u="sng" dirty="0">
                <a:latin typeface="+mj-ea"/>
                <a:ea typeface="+mj-ea"/>
              </a:rPr>
              <a:t>C]PBB3, [</a:t>
            </a:r>
            <a:r>
              <a:rPr lang="en-US" altLang="ja-JP" sz="2800" b="1" i="1" u="sng" baseline="30000" dirty="0">
                <a:latin typeface="+mj-ea"/>
                <a:ea typeface="+mj-ea"/>
              </a:rPr>
              <a:t>11</a:t>
            </a:r>
            <a:r>
              <a:rPr lang="en-US" altLang="ja-JP" sz="2800" b="1" i="1" u="sng" dirty="0">
                <a:latin typeface="+mj-ea"/>
                <a:ea typeface="+mj-ea"/>
              </a:rPr>
              <a:t>C]DPA713  and </a:t>
            </a:r>
          </a:p>
          <a:p>
            <a:r>
              <a:rPr lang="en-US" altLang="ja-JP" sz="2800" b="1" i="1" u="sng" dirty="0">
                <a:latin typeface="+mj-ea"/>
                <a:ea typeface="+mj-ea"/>
              </a:rPr>
              <a:t>dementia score MMSE using (manual ROI analysis) in AD</a:t>
            </a:r>
            <a:endParaRPr kumimoji="1" lang="ja-JP" altLang="en-US" sz="2800" b="1" i="1" u="sng" dirty="0"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3E2C518-908B-4026-A39D-DDED26C0FF18}"/>
              </a:ext>
            </a:extLst>
          </p:cNvPr>
          <p:cNvSpPr txBox="1"/>
          <p:nvPr/>
        </p:nvSpPr>
        <p:spPr>
          <a:xfrm>
            <a:off x="3851920" y="5398329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+mj-ea"/>
                <a:ea typeface="+mj-ea"/>
                <a:cs typeface="MS PGothic" charset="-128"/>
              </a:rPr>
              <a:t>→　</a:t>
            </a:r>
            <a:r>
              <a:rPr lang="en-US" altLang="ja-JP" dirty="0">
                <a:latin typeface="+mj-ea"/>
                <a:ea typeface="+mj-ea"/>
              </a:rPr>
              <a:t> As dementia deteriorates, latera temporal tau accumulation is associated with cognitive dysfunction without direct linkage with neuroinflammation because neuroinflammation may approach to the maximal level in the brain.</a:t>
            </a:r>
            <a:endParaRPr lang="en-US" altLang="ja-JP" dirty="0">
              <a:latin typeface="+mj-ea"/>
              <a:ea typeface="+mj-ea"/>
              <a:cs typeface="MS PGothic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A37843-C5B7-4BB7-AA49-E1460DD85325}"/>
              </a:ext>
            </a:extLst>
          </p:cNvPr>
          <p:cNvSpPr txBox="1"/>
          <p:nvPr/>
        </p:nvSpPr>
        <p:spPr>
          <a:xfrm>
            <a:off x="0" y="5405615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+mj-ea"/>
                <a:ea typeface="+mj-ea"/>
              </a:rPr>
              <a:t>→　</a:t>
            </a:r>
            <a:r>
              <a:rPr lang="en-US" altLang="ja-JP" dirty="0">
                <a:latin typeface="+mj-ea"/>
                <a:ea typeface="+mj-ea"/>
              </a:rPr>
              <a:t>In the early stage of AD, medial temporal tau accumulation is directly correlated with cognitive dysfunction and neuroinflammation.</a:t>
            </a:r>
            <a:endParaRPr kumimoji="1" lang="ja-JP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71091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>
            <a:extLst>
              <a:ext uri="{FF2B5EF4-FFF2-40B4-BE49-F238E27FC236}">
                <a16:creationId xmlns:a16="http://schemas.microsoft.com/office/drawing/2014/main" id="{444E13E2-0F2B-4FBB-AF23-C5CE9449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44624"/>
            <a:ext cx="1774845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3000" b="1" dirty="0">
                <a:latin typeface="+mj-ea"/>
                <a:ea typeface="+mj-ea"/>
                <a:cs typeface="Arial" pitchFamily="34" charset="0"/>
              </a:rPr>
              <a:t>Limitation</a:t>
            </a:r>
            <a:endParaRPr lang="ja-JP" altLang="en-US" sz="3000" b="1" dirty="0">
              <a:latin typeface="+mj-ea"/>
              <a:ea typeface="+mj-ea"/>
              <a:cs typeface="Arial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B768AA-40AE-4AAC-9EE9-55B7308E1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89" y="3933056"/>
            <a:ext cx="7039150" cy="288032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4BF34D-80B2-47E9-9267-E2B67CD778BF}"/>
              </a:ext>
            </a:extLst>
          </p:cNvPr>
          <p:cNvSpPr txBox="1"/>
          <p:nvPr/>
        </p:nvSpPr>
        <p:spPr>
          <a:xfrm>
            <a:off x="6316905" y="5733921"/>
            <a:ext cx="2719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+mj-ea"/>
                <a:ea typeface="+mj-ea"/>
              </a:rPr>
              <a:t>Saito, Neuroimmunology 2018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6C1C0371-747B-4EB9-9211-B3EBA08CA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4" y="685094"/>
            <a:ext cx="9108504" cy="398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8900" indent="-1588">
              <a:lnSpc>
                <a:spcPct val="120000"/>
              </a:lnSpc>
              <a:spcAft>
                <a:spcPct val="50000"/>
              </a:spcAft>
            </a:pPr>
            <a:r>
              <a:rPr lang="ja-JP" altLang="en-US" sz="2000" b="1" dirty="0">
                <a:latin typeface="+mn-ea"/>
                <a:cs typeface="Arial" pitchFamily="34" charset="0"/>
              </a:rPr>
              <a:t>■   </a:t>
            </a:r>
            <a:r>
              <a:rPr lang="en-US" altLang="ja-JP" sz="2000" b="1" dirty="0">
                <a:latin typeface="+mn-ea"/>
                <a:cs typeface="Arial" pitchFamily="34" charset="0"/>
              </a:rPr>
              <a:t>Lack of genetic testing of TSPO</a:t>
            </a:r>
          </a:p>
          <a:p>
            <a:pPr marL="88900" indent="-1588">
              <a:lnSpc>
                <a:spcPct val="120000"/>
              </a:lnSpc>
              <a:spcAft>
                <a:spcPct val="50000"/>
              </a:spcAft>
            </a:pPr>
            <a:r>
              <a:rPr lang="ja-JP" altLang="en-US" sz="2000" dirty="0">
                <a:latin typeface="+mn-ea"/>
                <a:cs typeface="Arial" pitchFamily="34" charset="0"/>
              </a:rPr>
              <a:t>→　</a:t>
            </a:r>
            <a:r>
              <a:rPr lang="en-US" altLang="ja-JP" sz="2000" dirty="0">
                <a:latin typeface="+mn-ea"/>
                <a:cs typeface="Arial" pitchFamily="34" charset="0"/>
              </a:rPr>
              <a:t>Although Japanese people have been reported to have a moderator homogeneous pattern of polymorphism for TSPO,  there is a chance that patients with low or high affinity might been included. </a:t>
            </a:r>
          </a:p>
          <a:p>
            <a:pPr marL="88900" indent="-1588">
              <a:lnSpc>
                <a:spcPct val="120000"/>
              </a:lnSpc>
              <a:spcAft>
                <a:spcPct val="50000"/>
              </a:spcAft>
            </a:pPr>
            <a:r>
              <a:rPr lang="ja-JP" altLang="en-US" sz="2000" b="1" dirty="0">
                <a:latin typeface="+mn-ea"/>
                <a:cs typeface="Arial" pitchFamily="34" charset="0"/>
              </a:rPr>
              <a:t>■   </a:t>
            </a:r>
            <a:r>
              <a:rPr lang="en-US" altLang="ja-JP" sz="2000" b="1" dirty="0">
                <a:latin typeface="+mj-ea"/>
                <a:ea typeface="+mj-ea"/>
                <a:cs typeface="Arial" pitchFamily="34" charset="0"/>
              </a:rPr>
              <a:t>Because </a:t>
            </a:r>
            <a:r>
              <a:rPr lang="en-US" altLang="ja-JP" sz="2000" dirty="0">
                <a:latin typeface="+mj-ea"/>
                <a:ea typeface="+mj-ea"/>
              </a:rPr>
              <a:t>Aβ </a:t>
            </a:r>
            <a:r>
              <a:rPr lang="en-US" altLang="ja-JP" sz="2000" b="1" dirty="0">
                <a:latin typeface="+mj-ea"/>
                <a:ea typeface="+mj-ea"/>
              </a:rPr>
              <a:t>also induce neuroinflammation</a:t>
            </a:r>
            <a:r>
              <a:rPr lang="en-US" altLang="ja-JP" sz="2000" dirty="0">
                <a:latin typeface="+mj-ea"/>
                <a:ea typeface="+mj-ea"/>
              </a:rPr>
              <a:t>, </a:t>
            </a:r>
            <a:r>
              <a:rPr lang="en-US" altLang="ja-JP" sz="2000" b="1" dirty="0">
                <a:latin typeface="+mj-ea"/>
                <a:ea typeface="+mj-ea"/>
                <a:cs typeface="Arial" pitchFamily="34" charset="0"/>
              </a:rPr>
              <a:t>a comparative study is needed to clarify how much </a:t>
            </a:r>
            <a:r>
              <a:rPr lang="en-US" altLang="ja-JP" sz="2000" dirty="0">
                <a:latin typeface="+mj-ea"/>
                <a:ea typeface="+mj-ea"/>
              </a:rPr>
              <a:t>Aβ </a:t>
            </a:r>
            <a:r>
              <a:rPr lang="en-US" altLang="ja-JP" sz="2000" b="1" dirty="0">
                <a:latin typeface="+mj-ea"/>
                <a:ea typeface="+mj-ea"/>
                <a:cs typeface="Arial" pitchFamily="34" charset="0"/>
              </a:rPr>
              <a:t>contributes to microglial activation. </a:t>
            </a:r>
          </a:p>
          <a:p>
            <a:pPr marL="88900" indent="-1588">
              <a:lnSpc>
                <a:spcPct val="120000"/>
              </a:lnSpc>
              <a:spcAft>
                <a:spcPct val="50000"/>
              </a:spcAft>
            </a:pPr>
            <a:r>
              <a:rPr lang="ja-JP" altLang="en-US" sz="2000" dirty="0">
                <a:latin typeface="+mn-ea"/>
                <a:cs typeface="Arial" pitchFamily="34" charset="0"/>
              </a:rPr>
              <a:t>→　</a:t>
            </a:r>
            <a:r>
              <a:rPr lang="en-US" altLang="ja-JP" sz="2000" dirty="0">
                <a:latin typeface="+mn-ea"/>
                <a:cs typeface="Arial" pitchFamily="34" charset="0"/>
              </a:rPr>
              <a:t>In the manual ROI analysis, we failed to show any relationship between </a:t>
            </a:r>
            <a:r>
              <a:rPr lang="en-US" altLang="ja-JP" sz="2000" dirty="0">
                <a:latin typeface="+mj-ea"/>
                <a:cs typeface="Arial" pitchFamily="34" charset="0"/>
              </a:rPr>
              <a:t>for [</a:t>
            </a:r>
            <a:r>
              <a:rPr lang="en-US" altLang="ja-JP" sz="2000" baseline="30000" dirty="0">
                <a:latin typeface="+mj-ea"/>
                <a:cs typeface="Arial" pitchFamily="34" charset="0"/>
              </a:rPr>
              <a:t>11</a:t>
            </a:r>
            <a:r>
              <a:rPr lang="en-US" altLang="ja-JP" sz="2000" dirty="0">
                <a:latin typeface="+mj-ea"/>
                <a:cs typeface="Arial" pitchFamily="34" charset="0"/>
              </a:rPr>
              <a:t>C]DPA uptake, [</a:t>
            </a:r>
            <a:r>
              <a:rPr lang="en-US" altLang="ja-JP" sz="2000" baseline="30000" dirty="0">
                <a:latin typeface="+mj-ea"/>
                <a:cs typeface="Arial" pitchFamily="34" charset="0"/>
              </a:rPr>
              <a:t>11</a:t>
            </a:r>
            <a:r>
              <a:rPr lang="en-US" altLang="ja-JP" sz="2000" dirty="0">
                <a:latin typeface="+mj-ea"/>
                <a:cs typeface="Arial" pitchFamily="34" charset="0"/>
              </a:rPr>
              <a:t>C]</a:t>
            </a:r>
            <a:r>
              <a:rPr lang="en-US" altLang="ja-JP" sz="2000" dirty="0" err="1">
                <a:latin typeface="+mj-ea"/>
                <a:cs typeface="Arial" pitchFamily="34" charset="0"/>
              </a:rPr>
              <a:t>PiB</a:t>
            </a:r>
            <a:r>
              <a:rPr lang="en-US" altLang="ja-JP" sz="2000" dirty="0">
                <a:latin typeface="+mj-ea"/>
                <a:cs typeface="Arial" pitchFamily="34" charset="0"/>
              </a:rPr>
              <a:t> uptake. </a:t>
            </a:r>
            <a:endParaRPr lang="en-US" altLang="ja-JP" sz="2000" dirty="0">
              <a:latin typeface="+mn-ea"/>
              <a:cs typeface="Arial" pitchFamily="34" charset="0"/>
            </a:endParaRPr>
          </a:p>
          <a:p>
            <a:pPr marL="88900" indent="-1588">
              <a:lnSpc>
                <a:spcPct val="120000"/>
              </a:lnSpc>
              <a:spcAft>
                <a:spcPct val="50000"/>
              </a:spcAft>
            </a:pPr>
            <a:endParaRPr lang="en-US" altLang="ja-JP" sz="2000" dirty="0">
              <a:latin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3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576601-1630-4547-B0AD-845F0514A8C0}"/>
              </a:ext>
            </a:extLst>
          </p:cNvPr>
          <p:cNvSpPr txBox="1"/>
          <p:nvPr/>
        </p:nvSpPr>
        <p:spPr>
          <a:xfrm>
            <a:off x="3187474" y="1565620"/>
            <a:ext cx="2848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latin typeface="+mj-ea"/>
                <a:ea typeface="+mj-ea"/>
              </a:rPr>
              <a:t>My interest in AD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160860C-A318-46ED-9202-04E2310A8D90}"/>
              </a:ext>
            </a:extLst>
          </p:cNvPr>
          <p:cNvSpPr txBox="1"/>
          <p:nvPr/>
        </p:nvSpPr>
        <p:spPr>
          <a:xfrm>
            <a:off x="884932" y="3284984"/>
            <a:ext cx="24224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latin typeface="+mj-ea"/>
                <a:ea typeface="+mj-ea"/>
              </a:rPr>
              <a:t>Early diagnosis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20A7DC-3F2E-4E73-8D23-970867FCB311}"/>
              </a:ext>
            </a:extLst>
          </p:cNvPr>
          <p:cNvSpPr txBox="1"/>
          <p:nvPr/>
        </p:nvSpPr>
        <p:spPr>
          <a:xfrm>
            <a:off x="5292080" y="3245876"/>
            <a:ext cx="338265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latin typeface="+mj-ea"/>
                <a:ea typeface="+mj-ea"/>
              </a:rPr>
              <a:t>Key to the treatment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68598AF-96A2-487A-BEF6-DDD85D02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16129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3AE288-6E3E-489C-9485-16D2677F7086}"/>
              </a:ext>
            </a:extLst>
          </p:cNvPr>
          <p:cNvSpPr txBox="1"/>
          <p:nvPr/>
        </p:nvSpPr>
        <p:spPr>
          <a:xfrm>
            <a:off x="2699792" y="188640"/>
            <a:ext cx="4955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+mj-ea"/>
                <a:ea typeface="+mj-ea"/>
              </a:rPr>
              <a:t>Neurologist (Samurai) in Japan. 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EBCA697-34A5-45A5-AC6A-90182383198F}"/>
              </a:ext>
            </a:extLst>
          </p:cNvPr>
          <p:cNvCxnSpPr>
            <a:cxnSpLocks/>
          </p:cNvCxnSpPr>
          <p:nvPr/>
        </p:nvCxnSpPr>
        <p:spPr>
          <a:xfrm flipH="1">
            <a:off x="2699792" y="2132856"/>
            <a:ext cx="1512169" cy="100811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EAB9ACA-9DDD-45A3-B83A-87B53FD19A28}"/>
              </a:ext>
            </a:extLst>
          </p:cNvPr>
          <p:cNvCxnSpPr/>
          <p:nvPr/>
        </p:nvCxnSpPr>
        <p:spPr>
          <a:xfrm>
            <a:off x="4932040" y="2132856"/>
            <a:ext cx="1440160" cy="100811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5EFA9CAB-CA3A-4BAC-B634-082FC83FC80E}"/>
              </a:ext>
            </a:extLst>
          </p:cNvPr>
          <p:cNvSpPr/>
          <p:nvPr/>
        </p:nvSpPr>
        <p:spPr>
          <a:xfrm>
            <a:off x="2627784" y="116632"/>
            <a:ext cx="4968552" cy="792088"/>
          </a:xfrm>
          <a:prstGeom prst="wedgeRectCallout">
            <a:avLst>
              <a:gd name="adj1" fmla="val -56168"/>
              <a:gd name="adj2" fmla="val 5326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2703BF-DB72-40FA-B97E-7B7AD02F443D}"/>
              </a:ext>
            </a:extLst>
          </p:cNvPr>
          <p:cNvSpPr txBox="1"/>
          <p:nvPr/>
        </p:nvSpPr>
        <p:spPr>
          <a:xfrm>
            <a:off x="1763688" y="4293096"/>
            <a:ext cx="565731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+mj-ea"/>
                <a:ea typeface="+mj-ea"/>
              </a:rPr>
              <a:t>By using</a:t>
            </a:r>
            <a:r>
              <a:rPr lang="ja-JP" altLang="en-US" sz="2800" dirty="0">
                <a:latin typeface="+mj-ea"/>
                <a:ea typeface="+mj-ea"/>
              </a:rPr>
              <a:t>・・・</a:t>
            </a:r>
            <a:endParaRPr lang="en-US" altLang="ja-JP" sz="2800" dirty="0">
              <a:latin typeface="+mj-ea"/>
              <a:ea typeface="+mj-ea"/>
            </a:endParaRPr>
          </a:p>
          <a:p>
            <a:r>
              <a:rPr kumimoji="1" lang="en-US" altLang="ja-JP" sz="2800" dirty="0">
                <a:latin typeface="+mj-ea"/>
                <a:ea typeface="+mj-ea"/>
              </a:rPr>
              <a:t>  </a:t>
            </a:r>
            <a:r>
              <a:rPr kumimoji="1" lang="ja-JP" altLang="en-US" sz="2800" b="1" u="sng" dirty="0">
                <a:latin typeface="+mj-ea"/>
                <a:ea typeface="+mj-ea"/>
              </a:rPr>
              <a:t>・</a:t>
            </a:r>
            <a:r>
              <a:rPr kumimoji="1" lang="en-US" altLang="ja-JP" sz="2800" b="1" u="sng" dirty="0">
                <a:latin typeface="+mj-ea"/>
                <a:ea typeface="+mj-ea"/>
              </a:rPr>
              <a:t>PET</a:t>
            </a:r>
          </a:p>
          <a:p>
            <a:r>
              <a:rPr lang="en-US" altLang="ja-JP" sz="2800" dirty="0">
                <a:latin typeface="+mj-ea"/>
                <a:ea typeface="+mj-ea"/>
              </a:rPr>
              <a:t>  </a:t>
            </a:r>
            <a:r>
              <a:rPr lang="ja-JP" altLang="en-US" sz="2800" dirty="0">
                <a:latin typeface="+mj-ea"/>
                <a:ea typeface="+mj-ea"/>
              </a:rPr>
              <a:t>・</a:t>
            </a:r>
            <a:r>
              <a:rPr lang="en-US" altLang="ja-JP" sz="2800" dirty="0">
                <a:latin typeface="+mj-ea"/>
                <a:ea typeface="+mj-ea"/>
              </a:rPr>
              <a:t>VBM</a:t>
            </a:r>
          </a:p>
          <a:p>
            <a:r>
              <a:rPr kumimoji="1" lang="en-US" altLang="ja-JP" sz="2800" dirty="0">
                <a:latin typeface="+mj-ea"/>
                <a:ea typeface="+mj-ea"/>
              </a:rPr>
              <a:t>  </a:t>
            </a:r>
            <a:r>
              <a:rPr kumimoji="1" lang="ja-JP" altLang="en-US" sz="2800" dirty="0">
                <a:latin typeface="+mj-ea"/>
                <a:ea typeface="+mj-ea"/>
              </a:rPr>
              <a:t>・</a:t>
            </a:r>
            <a:r>
              <a:rPr kumimoji="1" lang="en-US" altLang="ja-JP" sz="2800" dirty="0">
                <a:latin typeface="+mj-ea"/>
                <a:ea typeface="+mj-ea"/>
              </a:rPr>
              <a:t>Neuropsychological Battery Tests</a:t>
            </a:r>
          </a:p>
          <a:p>
            <a:r>
              <a:rPr lang="en-US" altLang="ja-JP" sz="2800" dirty="0">
                <a:latin typeface="+mj-ea"/>
                <a:ea typeface="+mj-ea"/>
              </a:rPr>
              <a:t>  </a:t>
            </a:r>
            <a:r>
              <a:rPr lang="ja-JP" altLang="en-US" sz="2800" dirty="0">
                <a:latin typeface="+mj-ea"/>
                <a:ea typeface="+mj-ea"/>
              </a:rPr>
              <a:t>・</a:t>
            </a:r>
            <a:r>
              <a:rPr lang="en-US" altLang="ja-JP" sz="2800" dirty="0">
                <a:latin typeface="+mj-ea"/>
                <a:ea typeface="+mj-ea"/>
              </a:rPr>
              <a:t>CSF biomarker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48639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-8935" y="573599"/>
            <a:ext cx="9108504" cy="242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8900" indent="-1588">
              <a:lnSpc>
                <a:spcPct val="120000"/>
              </a:lnSpc>
              <a:spcAft>
                <a:spcPct val="50000"/>
              </a:spcAft>
            </a:pPr>
            <a:r>
              <a:rPr lang="ja-JP" altLang="en-US" sz="2000" dirty="0">
                <a:latin typeface="+mn-ea"/>
                <a:cs typeface="Arial" pitchFamily="34" charset="0"/>
              </a:rPr>
              <a:t>■   </a:t>
            </a:r>
            <a:r>
              <a:rPr lang="en-US" altLang="ja-JP" sz="2000" dirty="0">
                <a:latin typeface="+mn-ea"/>
                <a:cs typeface="Arial" pitchFamily="34" charset="0"/>
              </a:rPr>
              <a:t>Although the progression pattern of activated microglia was similar to that of the tau deposition, there was site-by-site relationship only in the right hippocampus area.</a:t>
            </a:r>
          </a:p>
          <a:p>
            <a:pPr marL="88900" indent="-1588">
              <a:lnSpc>
                <a:spcPct val="120000"/>
              </a:lnSpc>
              <a:spcAft>
                <a:spcPct val="50000"/>
              </a:spcAft>
            </a:pPr>
            <a:r>
              <a:rPr lang="ja-JP" altLang="en-US" sz="2000" dirty="0">
                <a:latin typeface="+mn-ea"/>
                <a:cs typeface="Arial" pitchFamily="34" charset="0"/>
              </a:rPr>
              <a:t>→   </a:t>
            </a:r>
            <a:r>
              <a:rPr lang="en-US" altLang="ja-JP" sz="2000" dirty="0">
                <a:latin typeface="+mn-ea"/>
                <a:cs typeface="Arial" pitchFamily="34" charset="0"/>
              </a:rPr>
              <a:t>One possible explanation for this discrepancy is that the microglia were already activated early in the disease process and that the activation level reaches a plateau.</a:t>
            </a:r>
            <a:endParaRPr lang="en-US" altLang="ja-JP" sz="2000" b="1" i="1" u="sng" dirty="0">
              <a:latin typeface="+mn-ea"/>
              <a:cs typeface="Arial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CF8CFC-D092-4749-A5B5-4FBD2F9AE27C}"/>
              </a:ext>
            </a:extLst>
          </p:cNvPr>
          <p:cNvSpPr txBox="1"/>
          <p:nvPr/>
        </p:nvSpPr>
        <p:spPr>
          <a:xfrm>
            <a:off x="0" y="-27384"/>
            <a:ext cx="9090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i="1" u="sng" dirty="0">
                <a:latin typeface="+mn-ea"/>
                <a:cs typeface="Arial" pitchFamily="34" charset="0"/>
              </a:rPr>
              <a:t>Why only in the </a:t>
            </a:r>
            <a:r>
              <a:rPr lang="en-US" altLang="ja-JP" sz="2800" b="1" i="1" u="sng" dirty="0" err="1">
                <a:latin typeface="+mn-ea"/>
                <a:cs typeface="Arial" pitchFamily="34" charset="0"/>
              </a:rPr>
              <a:t>parahippocampus</a:t>
            </a:r>
            <a:r>
              <a:rPr lang="en-US" altLang="ja-JP" sz="2800" b="1" i="1" u="sng" dirty="0">
                <a:latin typeface="+mn-ea"/>
                <a:cs typeface="Arial" pitchFamily="34" charset="0"/>
              </a:rPr>
              <a:t>?</a:t>
            </a:r>
            <a:endParaRPr lang="en-US" altLang="ja-JP" sz="2800" b="1" i="1" u="sng" baseline="-25000" dirty="0">
              <a:latin typeface="+mn-ea"/>
              <a:cs typeface="Arial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668B081-DFB3-4C09-8F0C-651D380DA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959249"/>
            <a:ext cx="6012160" cy="306203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2B3C9DB-B42A-4271-87E6-C172F080385B}"/>
              </a:ext>
            </a:extLst>
          </p:cNvPr>
          <p:cNvSpPr txBox="1"/>
          <p:nvPr/>
        </p:nvSpPr>
        <p:spPr>
          <a:xfrm>
            <a:off x="2561563" y="5867980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n-ea"/>
              </a:rPr>
              <a:t>preclinical</a:t>
            </a:r>
            <a:endParaRPr kumimoji="1" lang="ja-JP" altLang="en-US" sz="1600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62A07C-3D3F-4A34-937F-0719B129578D}"/>
              </a:ext>
            </a:extLst>
          </p:cNvPr>
          <p:cNvSpPr txBox="1"/>
          <p:nvPr/>
        </p:nvSpPr>
        <p:spPr>
          <a:xfrm>
            <a:off x="4831030" y="5898758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n-ea"/>
              </a:rPr>
              <a:t>MCI</a:t>
            </a:r>
            <a:endParaRPr kumimoji="1" lang="ja-JP" altLang="en-US" sz="1600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62A2E41-7F7C-46F1-84D6-468EC487EABD}"/>
              </a:ext>
            </a:extLst>
          </p:cNvPr>
          <p:cNvSpPr txBox="1"/>
          <p:nvPr/>
        </p:nvSpPr>
        <p:spPr>
          <a:xfrm>
            <a:off x="5657907" y="5888161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n-ea"/>
              </a:rPr>
              <a:t>dementia</a:t>
            </a:r>
            <a:endParaRPr kumimoji="1" lang="ja-JP" altLang="en-US" sz="1600" dirty="0">
              <a:latin typeface="+mn-ea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7F98E3A-E996-4F8E-AB28-053160BB2306}"/>
              </a:ext>
            </a:extLst>
          </p:cNvPr>
          <p:cNvCxnSpPr>
            <a:cxnSpLocks/>
          </p:cNvCxnSpPr>
          <p:nvPr/>
        </p:nvCxnSpPr>
        <p:spPr>
          <a:xfrm flipV="1">
            <a:off x="6084168" y="4697502"/>
            <a:ext cx="1350628" cy="109814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9701281-4F22-4706-9273-4278E26F2BD9}"/>
              </a:ext>
            </a:extLst>
          </p:cNvPr>
          <p:cNvCxnSpPr>
            <a:cxnSpLocks/>
          </p:cNvCxnSpPr>
          <p:nvPr/>
        </p:nvCxnSpPr>
        <p:spPr>
          <a:xfrm flipV="1">
            <a:off x="5580112" y="4697502"/>
            <a:ext cx="1854684" cy="110030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22949E4-0235-411F-A31A-C169CBBBFDFA}"/>
              </a:ext>
            </a:extLst>
          </p:cNvPr>
          <p:cNvSpPr txBox="1"/>
          <p:nvPr/>
        </p:nvSpPr>
        <p:spPr>
          <a:xfrm>
            <a:off x="6515398" y="4008267"/>
            <a:ext cx="2430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 err="1">
                <a:latin typeface="+mn-ea"/>
              </a:rPr>
              <a:t>Microglical</a:t>
            </a:r>
            <a:r>
              <a:rPr kumimoji="1" lang="en-US" altLang="ja-JP" sz="1600" b="1" u="sng" dirty="0">
                <a:latin typeface="+mn-ea"/>
              </a:rPr>
              <a:t> activation level reached plateau?</a:t>
            </a:r>
          </a:p>
        </p:txBody>
      </p:sp>
    </p:spTree>
    <p:extLst>
      <p:ext uri="{BB962C8B-B14F-4D97-AF65-F5344CB8AC3E}">
        <p14:creationId xmlns:p14="http://schemas.microsoft.com/office/powerpoint/2010/main" val="2144884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83568" y="66650"/>
            <a:ext cx="7344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atin typeface="+mn-ea"/>
                <a:cs typeface="Arial" pitchFamily="34" charset="0"/>
              </a:rPr>
              <a:t>Mitochondrial cascade hypothesis</a:t>
            </a:r>
            <a:endParaRPr lang="ja-JP" altLang="en-US" sz="3000" b="1" dirty="0"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6" name="Text Box 40">
            <a:extLst>
              <a:ext uri="{FF2B5EF4-FFF2-40B4-BE49-F238E27FC236}">
                <a16:creationId xmlns:a16="http://schemas.microsoft.com/office/drawing/2014/main" id="{D454293F-8B22-4F9B-9BC0-9227DC4F8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112" y="634934"/>
            <a:ext cx="9360640" cy="78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8900" indent="-1588">
              <a:lnSpc>
                <a:spcPct val="120000"/>
              </a:lnSpc>
              <a:spcAft>
                <a:spcPct val="50000"/>
              </a:spcAft>
            </a:pPr>
            <a:r>
              <a:rPr lang="en-US" altLang="ja-JP" sz="2000" b="1" dirty="0">
                <a:latin typeface="+mn-ea"/>
                <a:cs typeface="Arial" pitchFamily="34" charset="0"/>
              </a:rPr>
              <a:t>Mitochondria are considered not only a </a:t>
            </a:r>
            <a:r>
              <a:rPr lang="en-US" altLang="ja-JP" sz="2000" b="1" dirty="0" err="1">
                <a:latin typeface="+mn-ea"/>
                <a:cs typeface="Arial" pitchFamily="34" charset="0"/>
              </a:rPr>
              <a:t>bioengine</a:t>
            </a:r>
            <a:r>
              <a:rPr lang="en-US" altLang="ja-JP" sz="2000" b="1" dirty="0">
                <a:latin typeface="+mn-ea"/>
                <a:cs typeface="Arial" pitchFamily="34" charset="0"/>
              </a:rPr>
              <a:t> for energy production but also an intracellular source of reactive oxygen species (ROS) that induce damage. 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54AB737-AB80-44AD-A7A8-81B2DA8AD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07658"/>
            <a:ext cx="7963230" cy="3596297"/>
          </a:xfrm>
          <a:prstGeom prst="rect">
            <a:avLst/>
          </a:prstGeom>
        </p:spPr>
      </p:pic>
      <p:sp>
        <p:nvSpPr>
          <p:cNvPr id="11" name="Text Box 40">
            <a:extLst>
              <a:ext uri="{FF2B5EF4-FFF2-40B4-BE49-F238E27FC236}">
                <a16:creationId xmlns:a16="http://schemas.microsoft.com/office/drawing/2014/main" id="{33DF03EC-272E-4465-BF73-F9E7C6824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02928"/>
            <a:ext cx="9360640" cy="78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8900" indent="-1588">
              <a:lnSpc>
                <a:spcPct val="120000"/>
              </a:lnSpc>
              <a:spcAft>
                <a:spcPct val="50000"/>
              </a:spcAft>
            </a:pPr>
            <a:r>
              <a:rPr lang="en-US" altLang="ja-JP" sz="2000" b="1" dirty="0">
                <a:latin typeface="+mn-ea"/>
                <a:cs typeface="Arial" pitchFamily="34" charset="0"/>
              </a:rPr>
              <a:t>In addition to the tau and </a:t>
            </a:r>
            <a:r>
              <a:rPr lang="en-US" altLang="ja-JP" sz="2000" b="1" dirty="0">
                <a:latin typeface="+mj-ea"/>
              </a:rPr>
              <a:t>Aβ, mitochondrial dysfunction </a:t>
            </a:r>
            <a:r>
              <a:rPr lang="en-US" altLang="ja-JP" sz="2000" b="1" dirty="0">
                <a:latin typeface="+mn-ea"/>
                <a:cs typeface="Arial" pitchFamily="34" charset="0"/>
              </a:rPr>
              <a:t>might</a:t>
            </a:r>
            <a:r>
              <a:rPr lang="ja-JP" altLang="en-US" sz="2000" b="1" dirty="0">
                <a:latin typeface="+mn-ea"/>
                <a:cs typeface="Arial" pitchFamily="34" charset="0"/>
              </a:rPr>
              <a:t> </a:t>
            </a:r>
            <a:r>
              <a:rPr lang="en-US" altLang="ja-JP" sz="2000" b="1" dirty="0">
                <a:latin typeface="+mn-ea"/>
                <a:cs typeface="Arial" pitchFamily="34" charset="0"/>
              </a:rPr>
              <a:t>contribute</a:t>
            </a:r>
            <a:r>
              <a:rPr lang="ja-JP" altLang="en-US" sz="2000" b="1" dirty="0">
                <a:latin typeface="+mn-ea"/>
                <a:cs typeface="Arial" pitchFamily="34" charset="0"/>
              </a:rPr>
              <a:t> </a:t>
            </a:r>
            <a:r>
              <a:rPr lang="en-US" altLang="ja-JP" sz="2000" b="1" dirty="0">
                <a:latin typeface="+mn-ea"/>
                <a:cs typeface="Arial" pitchFamily="34" charset="0"/>
              </a:rPr>
              <a:t>to</a:t>
            </a:r>
            <a:r>
              <a:rPr lang="ja-JP" altLang="en-US" sz="2000" b="1" dirty="0">
                <a:latin typeface="+mn-ea"/>
                <a:cs typeface="Arial" pitchFamily="34" charset="0"/>
              </a:rPr>
              <a:t> </a:t>
            </a:r>
            <a:r>
              <a:rPr lang="en-US" altLang="ja-JP" sz="2000" b="1" dirty="0">
                <a:latin typeface="+mn-ea"/>
                <a:cs typeface="Arial" pitchFamily="34" charset="0"/>
              </a:rPr>
              <a:t>the</a:t>
            </a:r>
            <a:r>
              <a:rPr lang="ja-JP" altLang="en-US" sz="2000" b="1" dirty="0">
                <a:latin typeface="+mn-ea"/>
                <a:cs typeface="Arial" pitchFamily="34" charset="0"/>
              </a:rPr>
              <a:t> </a:t>
            </a:r>
            <a:r>
              <a:rPr lang="en-US" altLang="ja-JP" sz="2000" b="1" dirty="0" err="1">
                <a:latin typeface="+mn-ea"/>
                <a:cs typeface="Arial" pitchFamily="34" charset="0"/>
              </a:rPr>
              <a:t>neuroinfammation</a:t>
            </a:r>
            <a:r>
              <a:rPr lang="en-US" altLang="ja-JP" sz="2000" b="1" dirty="0">
                <a:latin typeface="+mn-ea"/>
                <a:cs typeface="Arial" pitchFamily="34" charset="0"/>
              </a:rPr>
              <a:t>. </a:t>
            </a:r>
            <a:endParaRPr lang="en-US" altLang="ja-JP" sz="2000" b="1" i="1" u="sng" dirty="0">
              <a:latin typeface="+mn-ea"/>
              <a:cs typeface="Arial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13D7624-84B4-4542-B19A-8EDA5020B67A}"/>
              </a:ext>
            </a:extLst>
          </p:cNvPr>
          <p:cNvSpPr/>
          <p:nvPr/>
        </p:nvSpPr>
        <p:spPr>
          <a:xfrm>
            <a:off x="6391620" y="4842565"/>
            <a:ext cx="1605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Xinglong, BBA 2013</a:t>
            </a:r>
            <a:endParaRPr lang="ja-JP" altLang="en-US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-36512" y="548680"/>
            <a:ext cx="930691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  <a:cs typeface="Arial" pitchFamily="34" charset="0"/>
              </a:rPr>
              <a:t>● </a:t>
            </a:r>
            <a:r>
              <a:rPr lang="en-US" altLang="ja-JP" sz="2000" b="1" dirty="0">
                <a:latin typeface="+mn-ea"/>
                <a:cs typeface="Arial" pitchFamily="34" charset="0"/>
              </a:rPr>
              <a:t>How much </a:t>
            </a:r>
            <a:r>
              <a:rPr lang="en-US" altLang="ja-JP" sz="2000" b="1" dirty="0">
                <a:latin typeface="+mj-ea"/>
                <a:cs typeface="Arial" pitchFamily="34" charset="0"/>
              </a:rPr>
              <a:t>mitochondrial dysfunction and </a:t>
            </a:r>
            <a:r>
              <a:rPr lang="en-US" altLang="ja-JP" sz="2000" b="1" dirty="0">
                <a:latin typeface="+mj-ea"/>
              </a:rPr>
              <a:t>Aβ </a:t>
            </a:r>
            <a:r>
              <a:rPr lang="en-US" altLang="ja-JP" sz="2000" b="1" dirty="0">
                <a:latin typeface="+mn-ea"/>
                <a:cs typeface="Arial" pitchFamily="34" charset="0"/>
              </a:rPr>
              <a:t>contributes to microglial activation.</a:t>
            </a:r>
            <a:endParaRPr lang="en-US" altLang="ja-JP" sz="2000" b="1" dirty="0">
              <a:latin typeface="+mj-ea"/>
              <a:ea typeface="+mj-ea"/>
              <a:cs typeface="Arial" pitchFamily="34" charset="0"/>
            </a:endParaRPr>
          </a:p>
          <a:p>
            <a:r>
              <a:rPr lang="ja-JP" altLang="en-US" sz="2000" b="1" dirty="0">
                <a:latin typeface="+mj-ea"/>
                <a:ea typeface="+mj-ea"/>
                <a:cs typeface="Arial" pitchFamily="34" charset="0"/>
              </a:rPr>
              <a:t>● </a:t>
            </a:r>
            <a:r>
              <a:rPr lang="en-US" altLang="ja-JP" sz="2000" b="1" dirty="0">
                <a:latin typeface="+mj-ea"/>
                <a:ea typeface="+mj-ea"/>
                <a:cs typeface="Arial" pitchFamily="34" charset="0"/>
              </a:rPr>
              <a:t>How neuroinflammation influence to the clinical manifestations. </a:t>
            </a:r>
          </a:p>
          <a:p>
            <a:endParaRPr lang="en-US" altLang="ja-JP" sz="2000" dirty="0">
              <a:latin typeface="+mj-ea"/>
              <a:ea typeface="+mj-ea"/>
              <a:cs typeface="Arial" pitchFamily="34" charset="0"/>
            </a:endParaRPr>
          </a:p>
          <a:p>
            <a:r>
              <a:rPr lang="ja-JP" altLang="en-US" sz="2000" dirty="0">
                <a:latin typeface="+mj-ea"/>
                <a:ea typeface="+mj-ea"/>
                <a:cs typeface="Arial" pitchFamily="34" charset="0"/>
              </a:rPr>
              <a:t>■ 　</a:t>
            </a: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We already assessed mitochondrial dysfunction by using recently developed [</a:t>
            </a:r>
            <a:r>
              <a:rPr lang="en-US" altLang="ja-JP" sz="2000" baseline="30000" dirty="0">
                <a:latin typeface="+mj-ea"/>
                <a:ea typeface="+mj-ea"/>
                <a:cs typeface="Arial" pitchFamily="34" charset="0"/>
              </a:rPr>
              <a:t>18</a:t>
            </a: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F]BCPP-EF PET tracer which binds to mitochondrial complex-1. </a:t>
            </a:r>
          </a:p>
        </p:txBody>
      </p:sp>
      <p:sp>
        <p:nvSpPr>
          <p:cNvPr id="3" name="Text Box 26">
            <a:extLst>
              <a:ext uri="{FF2B5EF4-FFF2-40B4-BE49-F238E27FC236}">
                <a16:creationId xmlns:a16="http://schemas.microsoft.com/office/drawing/2014/main" id="{6B7A3B83-6CF1-418F-966B-0EFD09946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684" y="44624"/>
            <a:ext cx="2728632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3000" b="1" dirty="0">
                <a:latin typeface="Arial" pitchFamily="34" charset="0"/>
                <a:cs typeface="Arial" pitchFamily="34" charset="0"/>
              </a:rPr>
              <a:t>Next question</a:t>
            </a:r>
            <a:endParaRPr lang="ja-JP" altLang="en-US" sz="30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CD5E2597-5EC7-4D29-93E8-31A6DBD4F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355253"/>
            <a:ext cx="8892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b="1" dirty="0">
                <a:latin typeface="Arial" pitchFamily="34" charset="0"/>
                <a:cs typeface="Arial" pitchFamily="34" charset="0"/>
              </a:rPr>
              <a:t>Comparison of [</a:t>
            </a:r>
            <a:r>
              <a:rPr lang="en-US" altLang="ja-JP" sz="2000" b="1" baseline="30000" dirty="0">
                <a:latin typeface="Arial" pitchFamily="34" charset="0"/>
                <a:cs typeface="Arial" pitchFamily="34" charset="0"/>
              </a:rPr>
              <a:t>18</a:t>
            </a:r>
            <a:r>
              <a:rPr lang="en-US" altLang="ja-JP" sz="2000" b="1" dirty="0">
                <a:latin typeface="Arial" pitchFamily="34" charset="0"/>
                <a:cs typeface="Arial" pitchFamily="34" charset="0"/>
              </a:rPr>
              <a:t>F]BCPP SUVR between thirty-two AD and  control</a:t>
            </a:r>
            <a:endParaRPr lang="ja-JP" altLang="ja-JP" sz="2000" b="1" dirty="0">
              <a:latin typeface="Arial Unicode MS" charset="0"/>
              <a:ea typeface="Arial Unicode MS" charset="0"/>
            </a:endParaRPr>
          </a:p>
        </p:txBody>
      </p:sp>
      <p:pic>
        <p:nvPicPr>
          <p:cNvPr id="5" name="Picture 98">
            <a:extLst>
              <a:ext uri="{FF2B5EF4-FFF2-40B4-BE49-F238E27FC236}">
                <a16:creationId xmlns:a16="http://schemas.microsoft.com/office/drawing/2014/main" id="{A665578C-9FBA-49EB-9A3E-C243CF417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23" y="3527130"/>
            <a:ext cx="1110476" cy="92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0">
            <a:extLst>
              <a:ext uri="{FF2B5EF4-FFF2-40B4-BE49-F238E27FC236}">
                <a16:creationId xmlns:a16="http://schemas.microsoft.com/office/drawing/2014/main" id="{F0A0806A-81D2-4894-A182-809B07D38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7175" y="3527130"/>
            <a:ext cx="1116511" cy="92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1">
            <a:extLst>
              <a:ext uri="{FF2B5EF4-FFF2-40B4-BE49-F238E27FC236}">
                <a16:creationId xmlns:a16="http://schemas.microsoft.com/office/drawing/2014/main" id="{EB633D23-5DF6-43A3-A72D-D518AEC1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823" y="2664810"/>
            <a:ext cx="1110476" cy="92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3">
            <a:extLst>
              <a:ext uri="{FF2B5EF4-FFF2-40B4-BE49-F238E27FC236}">
                <a16:creationId xmlns:a16="http://schemas.microsoft.com/office/drawing/2014/main" id="{78025CFE-96B0-4C85-B107-5FC90DBE8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7175" y="2664810"/>
            <a:ext cx="1116511" cy="92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4">
            <a:extLst>
              <a:ext uri="{FF2B5EF4-FFF2-40B4-BE49-F238E27FC236}">
                <a16:creationId xmlns:a16="http://schemas.microsoft.com/office/drawing/2014/main" id="{C3E87FD5-5D32-435D-81C0-930876DD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1050" y="2664811"/>
            <a:ext cx="938473" cy="9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5">
            <a:extLst>
              <a:ext uri="{FF2B5EF4-FFF2-40B4-BE49-F238E27FC236}">
                <a16:creationId xmlns:a16="http://schemas.microsoft.com/office/drawing/2014/main" id="{CB899792-B8C0-4198-80E6-D230E232F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7085" y="3521332"/>
            <a:ext cx="932438" cy="9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8ACC541-FA57-4060-8D9F-9C8C5D4154D3}"/>
              </a:ext>
            </a:extLst>
          </p:cNvPr>
          <p:cNvGrpSpPr>
            <a:grpSpLocks noChangeAspect="1"/>
          </p:cNvGrpSpPr>
          <p:nvPr/>
        </p:nvGrpSpPr>
        <p:grpSpPr>
          <a:xfrm>
            <a:off x="3659523" y="2664811"/>
            <a:ext cx="2160541" cy="1803085"/>
            <a:chOff x="733425" y="3535363"/>
            <a:chExt cx="1736726" cy="1449388"/>
          </a:xfrm>
        </p:grpSpPr>
        <p:sp>
          <p:nvSpPr>
            <p:cNvPr id="12" name="Rectangle 100">
              <a:extLst>
                <a:ext uri="{FF2B5EF4-FFF2-40B4-BE49-F238E27FC236}">
                  <a16:creationId xmlns:a16="http://schemas.microsoft.com/office/drawing/2014/main" id="{3AEA3E59-2F81-4BA7-96E6-3315A9884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25" y="3535363"/>
              <a:ext cx="1735138" cy="1447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3" name="Picture 101">
              <a:extLst>
                <a:ext uri="{FF2B5EF4-FFF2-40B4-BE49-F238E27FC236}">
                  <a16:creationId xmlns:a16="http://schemas.microsoft.com/office/drawing/2014/main" id="{BF9B2AE1-8783-4597-B1D5-C80AFC16E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3425" y="3535363"/>
              <a:ext cx="1735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102">
              <a:extLst>
                <a:ext uri="{FF2B5EF4-FFF2-40B4-BE49-F238E27FC236}">
                  <a16:creationId xmlns:a16="http://schemas.microsoft.com/office/drawing/2014/main" id="{D16768D7-8772-44DD-AE7E-D1C869DA92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425" y="4403726"/>
              <a:ext cx="1735138" cy="1588"/>
            </a:xfrm>
            <a:prstGeom prst="line">
              <a:avLst/>
            </a:prstGeom>
            <a:noFill/>
            <a:ln w="4763" cap="flat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" name="Line 103">
              <a:extLst>
                <a:ext uri="{FF2B5EF4-FFF2-40B4-BE49-F238E27FC236}">
                  <a16:creationId xmlns:a16="http://schemas.microsoft.com/office/drawing/2014/main" id="{480ABD6F-C890-4DBA-A816-DDDDDC8AE0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4662" y="3535363"/>
              <a:ext cx="1588" cy="1447800"/>
            </a:xfrm>
            <a:prstGeom prst="line">
              <a:avLst/>
            </a:prstGeom>
            <a:noFill/>
            <a:ln w="4763" cap="flat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" name="Line 104">
              <a:extLst>
                <a:ext uri="{FF2B5EF4-FFF2-40B4-BE49-F238E27FC236}">
                  <a16:creationId xmlns:a16="http://schemas.microsoft.com/office/drawing/2014/main" id="{4EE0F63E-C717-416A-A31A-3691FAC5E5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425" y="4983163"/>
              <a:ext cx="1735138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" name="Line 105">
              <a:extLst>
                <a:ext uri="{FF2B5EF4-FFF2-40B4-BE49-F238E27FC236}">
                  <a16:creationId xmlns:a16="http://schemas.microsoft.com/office/drawing/2014/main" id="{D9B78535-67C6-4E33-940C-B141B7927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425" y="3535363"/>
              <a:ext cx="1735138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" name="Line 106">
              <a:extLst>
                <a:ext uri="{FF2B5EF4-FFF2-40B4-BE49-F238E27FC236}">
                  <a16:creationId xmlns:a16="http://schemas.microsoft.com/office/drawing/2014/main" id="{00CEBA5A-9013-4576-AD4D-BFC794E22E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3425" y="3535363"/>
              <a:ext cx="1588" cy="144780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" name="Line 107">
              <a:extLst>
                <a:ext uri="{FF2B5EF4-FFF2-40B4-BE49-F238E27FC236}">
                  <a16:creationId xmlns:a16="http://schemas.microsoft.com/office/drawing/2014/main" id="{7DB86F93-1879-458D-AFB1-08FE04A5C7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8563" y="3535363"/>
              <a:ext cx="1588" cy="1447800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D678A6-4F2B-4E42-9060-D1ED9C5ACF67}"/>
              </a:ext>
            </a:extLst>
          </p:cNvPr>
          <p:cNvGrpSpPr>
            <a:grpSpLocks noChangeAspect="1"/>
          </p:cNvGrpSpPr>
          <p:nvPr/>
        </p:nvGrpSpPr>
        <p:grpSpPr>
          <a:xfrm>
            <a:off x="8120225" y="2736818"/>
            <a:ext cx="369145" cy="1723960"/>
            <a:chOff x="2635250" y="5075238"/>
            <a:chExt cx="303213" cy="1416050"/>
          </a:xfrm>
        </p:grpSpPr>
        <p:sp>
          <p:nvSpPr>
            <p:cNvPr id="21" name="Rectangle 116">
              <a:extLst>
                <a:ext uri="{FF2B5EF4-FFF2-40B4-BE49-F238E27FC236}">
                  <a16:creationId xmlns:a16="http://schemas.microsoft.com/office/drawing/2014/main" id="{B0015470-CA0E-46B9-B065-5417B48B0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513" y="5075238"/>
              <a:ext cx="233363" cy="13795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2" name="Picture 117">
              <a:extLst>
                <a:ext uri="{FF2B5EF4-FFF2-40B4-BE49-F238E27FC236}">
                  <a16:creationId xmlns:a16="http://schemas.microsoft.com/office/drawing/2014/main" id="{4338636D-C8F4-4F40-8424-993D6E646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03513" y="5075238"/>
              <a:ext cx="233363" cy="1379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Line 118">
              <a:extLst>
                <a:ext uri="{FF2B5EF4-FFF2-40B4-BE49-F238E27FC236}">
                  <a16:creationId xmlns:a16="http://schemas.microsoft.com/office/drawing/2014/main" id="{BEE12011-0EB1-4A9D-8D50-F62AE7322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513" y="6454776"/>
              <a:ext cx="233363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" name="Line 119">
              <a:extLst>
                <a:ext uri="{FF2B5EF4-FFF2-40B4-BE49-F238E27FC236}">
                  <a16:creationId xmlns:a16="http://schemas.microsoft.com/office/drawing/2014/main" id="{C3ABF0A6-1F80-4C35-B3B6-4310246EF1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513" y="5075238"/>
              <a:ext cx="233363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" name="Line 120">
              <a:extLst>
                <a:ext uri="{FF2B5EF4-FFF2-40B4-BE49-F238E27FC236}">
                  <a16:creationId xmlns:a16="http://schemas.microsoft.com/office/drawing/2014/main" id="{2D105D0A-A50D-4179-9118-94D752B71E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3513" y="5075238"/>
              <a:ext cx="1588" cy="137953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Line 121">
              <a:extLst>
                <a:ext uri="{FF2B5EF4-FFF2-40B4-BE49-F238E27FC236}">
                  <a16:creationId xmlns:a16="http://schemas.microsoft.com/office/drawing/2014/main" id="{F40EE367-5BC2-46EB-BCD8-7CF3CD9018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36875" y="5075238"/>
              <a:ext cx="1588" cy="137953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Line 122">
              <a:extLst>
                <a:ext uri="{FF2B5EF4-FFF2-40B4-BE49-F238E27FC236}">
                  <a16:creationId xmlns:a16="http://schemas.microsoft.com/office/drawing/2014/main" id="{B3B265C8-8253-4DBB-9559-BCBA7C9E0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513" y="6443663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Line 123">
              <a:extLst>
                <a:ext uri="{FF2B5EF4-FFF2-40B4-BE49-F238E27FC236}">
                  <a16:creationId xmlns:a16="http://schemas.microsoft.com/office/drawing/2014/main" id="{CAD07867-D439-4038-818B-830AD74D8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513" y="6234113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Line 124">
              <a:extLst>
                <a:ext uri="{FF2B5EF4-FFF2-40B4-BE49-F238E27FC236}">
                  <a16:creationId xmlns:a16="http://schemas.microsoft.com/office/drawing/2014/main" id="{9F8BF424-70F6-4B8F-8732-CD1C17EEC4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513" y="6022976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Line 125">
              <a:extLst>
                <a:ext uri="{FF2B5EF4-FFF2-40B4-BE49-F238E27FC236}">
                  <a16:creationId xmlns:a16="http://schemas.microsoft.com/office/drawing/2014/main" id="{F10D41DE-C73C-4E16-BD56-9519660DD3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513" y="5813426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Line 126">
              <a:extLst>
                <a:ext uri="{FF2B5EF4-FFF2-40B4-BE49-F238E27FC236}">
                  <a16:creationId xmlns:a16="http://schemas.microsoft.com/office/drawing/2014/main" id="{EFDB4A6B-14B4-47BB-B1BC-BAF9B52845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513" y="5602288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Line 127">
              <a:extLst>
                <a:ext uri="{FF2B5EF4-FFF2-40B4-BE49-F238E27FC236}">
                  <a16:creationId xmlns:a16="http://schemas.microsoft.com/office/drawing/2014/main" id="{7D3E3474-9366-48C4-B60B-953EB5FBF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513" y="5392738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Line 128">
              <a:extLst>
                <a:ext uri="{FF2B5EF4-FFF2-40B4-BE49-F238E27FC236}">
                  <a16:creationId xmlns:a16="http://schemas.microsoft.com/office/drawing/2014/main" id="{865B0271-66B8-4106-9BEF-B1C249343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513" y="5181601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Line 129">
              <a:extLst>
                <a:ext uri="{FF2B5EF4-FFF2-40B4-BE49-F238E27FC236}">
                  <a16:creationId xmlns:a16="http://schemas.microsoft.com/office/drawing/2014/main" id="{4FC1B9C1-A4D8-4785-BE7E-E2CC38428D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4175" y="6443663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Line 130">
              <a:extLst>
                <a:ext uri="{FF2B5EF4-FFF2-40B4-BE49-F238E27FC236}">
                  <a16:creationId xmlns:a16="http://schemas.microsoft.com/office/drawing/2014/main" id="{F7FAA74C-3261-41CF-99B2-99278D6678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4175" y="6234113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Line 131">
              <a:extLst>
                <a:ext uri="{FF2B5EF4-FFF2-40B4-BE49-F238E27FC236}">
                  <a16:creationId xmlns:a16="http://schemas.microsoft.com/office/drawing/2014/main" id="{0ED85F6F-810A-4F07-8AAE-3DE413158D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4175" y="6022976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Line 132">
              <a:extLst>
                <a:ext uri="{FF2B5EF4-FFF2-40B4-BE49-F238E27FC236}">
                  <a16:creationId xmlns:a16="http://schemas.microsoft.com/office/drawing/2014/main" id="{A61687AA-D7B1-4C60-9162-6A2EC2F5C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4175" y="5813426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Line 133">
              <a:extLst>
                <a:ext uri="{FF2B5EF4-FFF2-40B4-BE49-F238E27FC236}">
                  <a16:creationId xmlns:a16="http://schemas.microsoft.com/office/drawing/2014/main" id="{773B11D7-0B58-417D-A940-78B37EDF2E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4175" y="5602288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Line 134">
              <a:extLst>
                <a:ext uri="{FF2B5EF4-FFF2-40B4-BE49-F238E27FC236}">
                  <a16:creationId xmlns:a16="http://schemas.microsoft.com/office/drawing/2014/main" id="{454992F8-0373-451D-BE5B-27F1F51CEC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4175" y="5392738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Line 135">
              <a:extLst>
                <a:ext uri="{FF2B5EF4-FFF2-40B4-BE49-F238E27FC236}">
                  <a16:creationId xmlns:a16="http://schemas.microsoft.com/office/drawing/2014/main" id="{9B688B66-F4EB-4241-816F-BEBB5F8924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4175" y="5181601"/>
              <a:ext cx="12700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Rectangle 136">
              <a:extLst>
                <a:ext uri="{FF2B5EF4-FFF2-40B4-BE49-F238E27FC236}">
                  <a16:creationId xmlns:a16="http://schemas.microsoft.com/office/drawing/2014/main" id="{518D9939-3E25-42B0-B79C-B5EF2A4C0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250" y="6392863"/>
              <a:ext cx="55563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itchFamily="34" charset="0"/>
                  <a:ea typeface="ＭＳ Ｐゴシック" pitchFamily="50" charset="-128"/>
                  <a:cs typeface="ＭＳ Ｐゴシック" pitchFamily="50" charset="-128"/>
                </a:rPr>
                <a:t>0</a:t>
              </a:r>
              <a:endParaRPr kumimoji="1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42" name="Rectangle 137">
              <a:extLst>
                <a:ext uri="{FF2B5EF4-FFF2-40B4-BE49-F238E27FC236}">
                  <a16:creationId xmlns:a16="http://schemas.microsoft.com/office/drawing/2014/main" id="{E1FDD970-C375-443C-9E92-5984B650C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250" y="6183313"/>
              <a:ext cx="55563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itchFamily="34" charset="0"/>
                  <a:ea typeface="ＭＳ Ｐゴシック" pitchFamily="50" charset="-128"/>
                  <a:cs typeface="ＭＳ Ｐゴシック" pitchFamily="50" charset="-128"/>
                </a:rPr>
                <a:t>1</a:t>
              </a:r>
              <a:endParaRPr kumimoji="1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43" name="Rectangle 138">
              <a:extLst>
                <a:ext uri="{FF2B5EF4-FFF2-40B4-BE49-F238E27FC236}">
                  <a16:creationId xmlns:a16="http://schemas.microsoft.com/office/drawing/2014/main" id="{9D3C1B13-DBE8-40EF-9942-4FE4B61F2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250" y="5973763"/>
              <a:ext cx="55563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itchFamily="34" charset="0"/>
                  <a:ea typeface="ＭＳ Ｐゴシック" pitchFamily="50" charset="-128"/>
                  <a:cs typeface="ＭＳ Ｐゴシック" pitchFamily="50" charset="-128"/>
                </a:rPr>
                <a:t>2</a:t>
              </a:r>
              <a:endParaRPr kumimoji="1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44" name="Rectangle 139">
              <a:extLst>
                <a:ext uri="{FF2B5EF4-FFF2-40B4-BE49-F238E27FC236}">
                  <a16:creationId xmlns:a16="http://schemas.microsoft.com/office/drawing/2014/main" id="{33B1EEF9-0E1F-4871-BA77-FD026F5CD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250" y="5764213"/>
              <a:ext cx="55563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itchFamily="34" charset="0"/>
                  <a:ea typeface="ＭＳ Ｐゴシック" pitchFamily="50" charset="-128"/>
                  <a:cs typeface="ＭＳ Ｐゴシック" pitchFamily="50" charset="-128"/>
                </a:rPr>
                <a:t>3</a:t>
              </a:r>
              <a:endParaRPr kumimoji="1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45" name="Rectangle 140">
              <a:extLst>
                <a:ext uri="{FF2B5EF4-FFF2-40B4-BE49-F238E27FC236}">
                  <a16:creationId xmlns:a16="http://schemas.microsoft.com/office/drawing/2014/main" id="{634BF8FC-F178-49D8-B3B9-037CA9466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250" y="5554663"/>
              <a:ext cx="55563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itchFamily="34" charset="0"/>
                  <a:ea typeface="ＭＳ Ｐゴシック" pitchFamily="50" charset="-128"/>
                  <a:cs typeface="ＭＳ Ｐゴシック" pitchFamily="50" charset="-128"/>
                </a:rPr>
                <a:t>4</a:t>
              </a:r>
              <a:endParaRPr kumimoji="1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46" name="Rectangle 141">
              <a:extLst>
                <a:ext uri="{FF2B5EF4-FFF2-40B4-BE49-F238E27FC236}">
                  <a16:creationId xmlns:a16="http://schemas.microsoft.com/office/drawing/2014/main" id="{8D3A8D92-C210-42F5-80DB-18C5EDA8D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250" y="5338763"/>
              <a:ext cx="55563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itchFamily="34" charset="0"/>
                  <a:ea typeface="ＭＳ Ｐゴシック" pitchFamily="50" charset="-128"/>
                  <a:cs typeface="ＭＳ Ｐゴシック" pitchFamily="50" charset="-128"/>
                </a:rPr>
                <a:t>5</a:t>
              </a:r>
              <a:endParaRPr kumimoji="1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47" name="Rectangle 142">
              <a:extLst>
                <a:ext uri="{FF2B5EF4-FFF2-40B4-BE49-F238E27FC236}">
                  <a16:creationId xmlns:a16="http://schemas.microsoft.com/office/drawing/2014/main" id="{929C4A4E-4993-4F8B-A89C-DC51B2BEE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250" y="5130801"/>
              <a:ext cx="55563" cy="9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itchFamily="34" charset="0"/>
                  <a:ea typeface="ＭＳ Ｐゴシック" pitchFamily="50" charset="-128"/>
                  <a:cs typeface="ＭＳ Ｐゴシック" pitchFamily="50" charset="-128"/>
                </a:rPr>
                <a:t>6</a:t>
              </a:r>
              <a:endParaRPr kumimoji="1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</p:grpSp>
      <p:sp>
        <p:nvSpPr>
          <p:cNvPr id="48" name="Rectangle 18">
            <a:extLst>
              <a:ext uri="{FF2B5EF4-FFF2-40B4-BE49-F238E27FC236}">
                <a16:creationId xmlns:a16="http://schemas.microsoft.com/office/drawing/2014/main" id="{37E56D4C-7511-40B9-89F3-621B7950F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63" y="4457436"/>
            <a:ext cx="15004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1400" dirty="0">
                <a:latin typeface="Arial Narrow" pitchFamily="34" charset="0"/>
              </a:rPr>
              <a:t>Uncorrected</a:t>
            </a:r>
            <a:r>
              <a:rPr lang="ja-JP" altLang="en-US" sz="1400" dirty="0">
                <a:latin typeface="Arial Narrow" pitchFamily="34" charset="0"/>
              </a:rPr>
              <a:t>　</a:t>
            </a:r>
            <a:r>
              <a:rPr lang="ja-JP" altLang="ja-JP" sz="1400" dirty="0">
                <a:latin typeface="Arial Narrow" pitchFamily="34" charset="0"/>
              </a:rPr>
              <a:t>p&lt;0.0</a:t>
            </a:r>
            <a:r>
              <a:rPr lang="en-US" altLang="ja-JP" sz="1400" dirty="0">
                <a:latin typeface="Arial Narrow" pitchFamily="34" charset="0"/>
              </a:rPr>
              <a:t>0</a:t>
            </a:r>
            <a:r>
              <a:rPr lang="ja-JP" altLang="ja-JP" sz="1400" dirty="0">
                <a:latin typeface="Arial Narrow" pitchFamily="34" charset="0"/>
              </a:rPr>
              <a:t>1 </a:t>
            </a:r>
            <a:endParaRPr lang="ja-JP" altLang="ja-JP" sz="1400" dirty="0">
              <a:latin typeface="Arial" charset="0"/>
            </a:endParaRPr>
          </a:p>
        </p:txBody>
      </p:sp>
      <p:sp>
        <p:nvSpPr>
          <p:cNvPr id="49" name="Rectangle 19">
            <a:extLst>
              <a:ext uri="{FF2B5EF4-FFF2-40B4-BE49-F238E27FC236}">
                <a16:creationId xmlns:a16="http://schemas.microsoft.com/office/drawing/2014/main" id="{E62D87C8-AED6-41F4-AA17-B144D54DC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862" y="4457436"/>
            <a:ext cx="14330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ja-JP" sz="1400" dirty="0">
                <a:latin typeface="Arial Narrow" pitchFamily="34" charset="0"/>
              </a:rPr>
              <a:t>Extent threshold k = </a:t>
            </a:r>
            <a:r>
              <a:rPr lang="en-US" altLang="ja-JP" sz="1400" dirty="0">
                <a:latin typeface="Arial Narrow" pitchFamily="34" charset="0"/>
              </a:rPr>
              <a:t>0</a:t>
            </a:r>
            <a:endParaRPr lang="ja-JP" altLang="ja-JP" sz="1400" dirty="0">
              <a:latin typeface="Arial" charset="0"/>
            </a:endParaRP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2B526DA2-1023-4CC9-BD6F-03A238E6AF14}"/>
              </a:ext>
            </a:extLst>
          </p:cNvPr>
          <p:cNvGrpSpPr>
            <a:grpSpLocks noChangeAspect="1"/>
          </p:cNvGrpSpPr>
          <p:nvPr/>
        </p:nvGrpSpPr>
        <p:grpSpPr>
          <a:xfrm>
            <a:off x="5819763" y="2664810"/>
            <a:ext cx="2162913" cy="1803086"/>
            <a:chOff x="733425" y="5045076"/>
            <a:chExt cx="1736726" cy="1447800"/>
          </a:xfrm>
        </p:grpSpPr>
        <p:sp>
          <p:nvSpPr>
            <p:cNvPr id="51" name="Rectangle 92">
              <a:extLst>
                <a:ext uri="{FF2B5EF4-FFF2-40B4-BE49-F238E27FC236}">
                  <a16:creationId xmlns:a16="http://schemas.microsoft.com/office/drawing/2014/main" id="{3BAE761D-8F34-4C74-AC8E-13F39EC70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25" y="5045076"/>
              <a:ext cx="1735138" cy="14462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52" name="Picture 93">
              <a:extLst>
                <a:ext uri="{FF2B5EF4-FFF2-40B4-BE49-F238E27FC236}">
                  <a16:creationId xmlns:a16="http://schemas.microsoft.com/office/drawing/2014/main" id="{116C9991-4FCA-4DB9-9B50-668D0AF5F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3425" y="5045076"/>
              <a:ext cx="1735138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Line 94">
              <a:extLst>
                <a:ext uri="{FF2B5EF4-FFF2-40B4-BE49-F238E27FC236}">
                  <a16:creationId xmlns:a16="http://schemas.microsoft.com/office/drawing/2014/main" id="{673F900C-EAAA-42DB-8C86-42B66B898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425" y="5767388"/>
              <a:ext cx="1735138" cy="1588"/>
            </a:xfrm>
            <a:prstGeom prst="line">
              <a:avLst/>
            </a:prstGeom>
            <a:noFill/>
            <a:ln w="4763" cap="flat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Line 95">
              <a:extLst>
                <a:ext uri="{FF2B5EF4-FFF2-40B4-BE49-F238E27FC236}">
                  <a16:creationId xmlns:a16="http://schemas.microsoft.com/office/drawing/2014/main" id="{58B4D2A2-ED45-40B8-8337-461695190E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4662" y="5045076"/>
              <a:ext cx="1588" cy="1446213"/>
            </a:xfrm>
            <a:prstGeom prst="line">
              <a:avLst/>
            </a:prstGeom>
            <a:noFill/>
            <a:ln w="4763" cap="flat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Line 96">
              <a:extLst>
                <a:ext uri="{FF2B5EF4-FFF2-40B4-BE49-F238E27FC236}">
                  <a16:creationId xmlns:a16="http://schemas.microsoft.com/office/drawing/2014/main" id="{B999E183-0A57-4265-B7A4-0D8513DF42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425" y="6491288"/>
              <a:ext cx="1735138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Line 97">
              <a:extLst>
                <a:ext uri="{FF2B5EF4-FFF2-40B4-BE49-F238E27FC236}">
                  <a16:creationId xmlns:a16="http://schemas.microsoft.com/office/drawing/2014/main" id="{45214690-5A35-4225-A51D-65885E363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425" y="5045076"/>
              <a:ext cx="1735138" cy="1588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Line 98">
              <a:extLst>
                <a:ext uri="{FF2B5EF4-FFF2-40B4-BE49-F238E27FC236}">
                  <a16:creationId xmlns:a16="http://schemas.microsoft.com/office/drawing/2014/main" id="{0B6B60D6-D382-4995-8B56-2E8799DC5E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3425" y="5045076"/>
              <a:ext cx="1588" cy="1446213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Line 99">
              <a:extLst>
                <a:ext uri="{FF2B5EF4-FFF2-40B4-BE49-F238E27FC236}">
                  <a16:creationId xmlns:a16="http://schemas.microsoft.com/office/drawing/2014/main" id="{9A9AD5BF-2462-44D5-9A1B-7D4F02FA94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8563" y="5045076"/>
              <a:ext cx="1588" cy="1446213"/>
            </a:xfrm>
            <a:prstGeom prst="line">
              <a:avLst/>
            </a:pr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59" name="Text Box 40">
            <a:extLst>
              <a:ext uri="{FF2B5EF4-FFF2-40B4-BE49-F238E27FC236}">
                <a16:creationId xmlns:a16="http://schemas.microsoft.com/office/drawing/2014/main" id="{75CA9DFA-04B0-4BDA-B654-F1F4AE935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" y="4606096"/>
            <a:ext cx="914399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The distribution pattern of mitochondrial dysfunction </a:t>
            </a:r>
            <a:r>
              <a:rPr lang="en-US" altLang="ja-JP" sz="2000" dirty="0">
                <a:latin typeface="+mj-ea"/>
                <a:cs typeface="Arial" pitchFamily="34" charset="0"/>
              </a:rPr>
              <a:t>highlighted in </a:t>
            </a:r>
            <a:r>
              <a:rPr lang="en-US" altLang="ja-JP" sz="2000" dirty="0" err="1">
                <a:latin typeface="+mj-ea"/>
                <a:cs typeface="Arial" pitchFamily="34" charset="0"/>
              </a:rPr>
              <a:t>parahippocampus</a:t>
            </a:r>
            <a:r>
              <a:rPr lang="en-US" altLang="ja-JP" sz="2000" dirty="0">
                <a:latin typeface="+mj-ea"/>
                <a:cs typeface="Arial" pitchFamily="34" charset="0"/>
              </a:rPr>
              <a:t> </a:t>
            </a: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is similar to that of </a:t>
            </a:r>
            <a:r>
              <a:rPr lang="en-US" altLang="ja-JP" sz="2000" dirty="0" err="1">
                <a:latin typeface="+mj-ea"/>
                <a:ea typeface="+mj-ea"/>
                <a:cs typeface="Arial" pitchFamily="34" charset="0"/>
              </a:rPr>
              <a:t>Braak</a:t>
            </a: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 stage.  </a:t>
            </a:r>
          </a:p>
          <a:p>
            <a:endParaRPr lang="en-US" altLang="ja-JP" sz="2000" dirty="0">
              <a:latin typeface="+mj-ea"/>
              <a:ea typeface="+mj-ea"/>
              <a:cs typeface="Arial" pitchFamily="34" charset="0"/>
            </a:endParaRPr>
          </a:p>
          <a:p>
            <a:r>
              <a:rPr lang="ja-JP" altLang="en-US" sz="2000" dirty="0">
                <a:latin typeface="+mj-ea"/>
                <a:ea typeface="+mj-ea"/>
                <a:cs typeface="Arial" pitchFamily="34" charset="0"/>
              </a:rPr>
              <a:t>→　</a:t>
            </a:r>
            <a:r>
              <a:rPr lang="en-US" altLang="ja-JP" sz="2000" dirty="0">
                <a:latin typeface="+mj-ea"/>
                <a:ea typeface="+mj-ea"/>
                <a:cs typeface="Arial" pitchFamily="34" charset="0"/>
              </a:rPr>
              <a:t>A comparative study to clarify the association of neuroinflammation with tau, </a:t>
            </a:r>
            <a:r>
              <a:rPr lang="en-US" altLang="ja-JP" sz="2000" dirty="0">
                <a:latin typeface="+mj-ea"/>
                <a:ea typeface="+mj-ea"/>
              </a:rPr>
              <a:t>Aβ, mitochondrial dysfunction, glucose-metabolism </a:t>
            </a:r>
            <a:r>
              <a:rPr lang="en-US" altLang="ja-JP" sz="2000" dirty="0">
                <a:latin typeface="+mj-ea"/>
              </a:rPr>
              <a:t>brain atrophy, and CSF marker </a:t>
            </a:r>
            <a:r>
              <a:rPr lang="en-US" altLang="ja-JP" sz="2000" dirty="0">
                <a:latin typeface="+mj-ea"/>
                <a:ea typeface="+mj-ea"/>
              </a:rPr>
              <a:t>was needed.      </a:t>
            </a:r>
          </a:p>
          <a:p>
            <a:r>
              <a:rPr lang="en-US" altLang="ja-JP" sz="2000" dirty="0">
                <a:latin typeface="+mj-ea"/>
                <a:ea typeface="+mj-ea"/>
              </a:rPr>
              <a:t>            ( I was called “Captain lumber puncture” in my host hospital. )</a:t>
            </a:r>
          </a:p>
        </p:txBody>
      </p:sp>
    </p:spTree>
    <p:extLst>
      <p:ext uri="{BB962C8B-B14F-4D97-AF65-F5344CB8AC3E}">
        <p14:creationId xmlns:p14="http://schemas.microsoft.com/office/powerpoint/2010/main" val="2579976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3431303" y="66690"/>
            <a:ext cx="1957587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3000" b="1" dirty="0">
                <a:latin typeface="+mj-ea"/>
                <a:ea typeface="+mj-ea"/>
                <a:cs typeface="Arial" pitchFamily="34" charset="0"/>
              </a:rPr>
              <a:t>Conclusion</a:t>
            </a:r>
            <a:endParaRPr lang="ja-JP" altLang="en-US" sz="3000" b="1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-54260" y="821356"/>
            <a:ext cx="9252519" cy="40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2438" indent="-365125">
              <a:lnSpc>
                <a:spcPct val="120000"/>
              </a:lnSpc>
              <a:spcAft>
                <a:spcPct val="50000"/>
              </a:spcAft>
            </a:pPr>
            <a:r>
              <a:rPr lang="ja-JP" altLang="en-US" sz="2400" dirty="0">
                <a:latin typeface="+mj-ea"/>
                <a:ea typeface="+mj-ea"/>
                <a:cs typeface="Arial" pitchFamily="34" charset="0"/>
              </a:rPr>
              <a:t>■   </a:t>
            </a: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The activated microglia already exists at the early stage of AD.  </a:t>
            </a:r>
          </a:p>
          <a:p>
            <a:pPr marL="452438" indent="-365125">
              <a:lnSpc>
                <a:spcPct val="120000"/>
              </a:lnSpc>
              <a:spcAft>
                <a:spcPct val="50000"/>
              </a:spcAft>
            </a:pPr>
            <a:r>
              <a:rPr lang="ja-JP" altLang="en-US" sz="2400" dirty="0">
                <a:latin typeface="+mj-ea"/>
                <a:ea typeface="+mj-ea"/>
                <a:cs typeface="Arial" pitchFamily="34" charset="0"/>
              </a:rPr>
              <a:t>■   </a:t>
            </a: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The tau deposition may accompany </a:t>
            </a:r>
            <a:r>
              <a:rPr lang="en-US" altLang="ja-JP" sz="2400" dirty="0" err="1">
                <a:latin typeface="+mj-ea"/>
                <a:ea typeface="+mj-ea"/>
                <a:cs typeface="Arial" pitchFamily="34" charset="0"/>
              </a:rPr>
              <a:t>microglial</a:t>
            </a: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 activation. </a:t>
            </a:r>
          </a:p>
          <a:p>
            <a:pPr marL="452438" indent="-365125">
              <a:lnSpc>
                <a:spcPct val="120000"/>
              </a:lnSpc>
              <a:spcAft>
                <a:spcPct val="50000"/>
              </a:spcAft>
            </a:pPr>
            <a:r>
              <a:rPr lang="ja-JP" altLang="en-US" sz="2400" dirty="0">
                <a:latin typeface="+mj-ea"/>
                <a:ea typeface="+mj-ea"/>
                <a:cs typeface="Arial" pitchFamily="34" charset="0"/>
              </a:rPr>
              <a:t>■ </a:t>
            </a: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  The tau deposition in the medial temporal region is responsible for an acceleration of microglial activation.</a:t>
            </a:r>
          </a:p>
          <a:p>
            <a:pPr marL="452438" indent="-365125">
              <a:lnSpc>
                <a:spcPct val="120000"/>
              </a:lnSpc>
              <a:spcAft>
                <a:spcPct val="50000"/>
              </a:spcAft>
            </a:pPr>
            <a:endParaRPr lang="en-US" altLang="ja-JP" sz="2400" dirty="0">
              <a:latin typeface="+mj-ea"/>
              <a:ea typeface="+mj-ea"/>
              <a:cs typeface="Arial" pitchFamily="34" charset="0"/>
            </a:endParaRPr>
          </a:p>
          <a:p>
            <a:pPr marL="452438" indent="-365125">
              <a:lnSpc>
                <a:spcPct val="120000"/>
              </a:lnSpc>
              <a:spcAft>
                <a:spcPct val="50000"/>
              </a:spcAft>
            </a:pPr>
            <a:r>
              <a:rPr lang="ja-JP" altLang="en-US" sz="2400" dirty="0">
                <a:latin typeface="+mj-ea"/>
                <a:ea typeface="+mj-ea"/>
                <a:cs typeface="Arial" pitchFamily="34" charset="0"/>
              </a:rPr>
              <a:t>　→　　</a:t>
            </a: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I came here in order to study further analysis.  </a:t>
            </a:r>
          </a:p>
          <a:p>
            <a:pPr marL="452438" indent="-365125">
              <a:lnSpc>
                <a:spcPct val="120000"/>
              </a:lnSpc>
              <a:spcAft>
                <a:spcPct val="50000"/>
              </a:spcAft>
            </a:pP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         In addition, I would like to get to know each other better. 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E640771-2E6C-47C4-96EF-0B0823B8D051}"/>
              </a:ext>
            </a:extLst>
          </p:cNvPr>
          <p:cNvSpPr txBox="1">
            <a:spLocks/>
          </p:cNvSpPr>
          <p:nvPr/>
        </p:nvSpPr>
        <p:spPr>
          <a:xfrm>
            <a:off x="323528" y="5238740"/>
            <a:ext cx="8219256" cy="778098"/>
          </a:xfrm>
          <a:prstGeom prst="rect">
            <a:avLst/>
          </a:prstGeom>
          <a:noFill/>
          <a:ln w="762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Collaborators</a:t>
            </a:r>
            <a:endParaRPr lang="ja-JP" altLang="en-US" sz="3200" dirty="0"/>
          </a:p>
        </p:txBody>
      </p:sp>
      <p:sp>
        <p:nvSpPr>
          <p:cNvPr id="7" name="コンテンツ プレースホルダー 5">
            <a:extLst>
              <a:ext uri="{FF2B5EF4-FFF2-40B4-BE49-F238E27FC236}">
                <a16:creationId xmlns:a16="http://schemas.microsoft.com/office/drawing/2014/main" id="{5958EDDD-8ACE-4EB9-9D64-12D5B9ECA425}"/>
              </a:ext>
            </a:extLst>
          </p:cNvPr>
          <p:cNvSpPr txBox="1">
            <a:spLocks/>
          </p:cNvSpPr>
          <p:nvPr/>
        </p:nvSpPr>
        <p:spPr>
          <a:xfrm>
            <a:off x="179512" y="5918046"/>
            <a:ext cx="5472608" cy="103934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spcBef>
                <a:spcPct val="20000"/>
              </a:spcBef>
            </a:pPr>
            <a:r>
              <a:rPr lang="en-US" altLang="ja-JP" sz="2400" dirty="0">
                <a:latin typeface="+mn-ea"/>
                <a:cs typeface="Arial" pitchFamily="34" charset="0"/>
              </a:rPr>
              <a:t>Department of </a:t>
            </a:r>
            <a:r>
              <a:rPr lang="en-US" altLang="ja-JP" sz="2400" dirty="0" err="1">
                <a:latin typeface="+mn-ea"/>
                <a:cs typeface="Arial" pitchFamily="34" charset="0"/>
              </a:rPr>
              <a:t>Biofunctional</a:t>
            </a:r>
            <a:r>
              <a:rPr lang="en-US" altLang="ja-JP" sz="2400" dirty="0">
                <a:latin typeface="+mn-ea"/>
                <a:cs typeface="Arial" pitchFamily="34" charset="0"/>
              </a:rPr>
              <a:t> Imaging</a:t>
            </a:r>
          </a:p>
          <a:p>
            <a:pPr>
              <a:spcBef>
                <a:spcPct val="20000"/>
              </a:spcBef>
            </a:pPr>
            <a:r>
              <a:rPr lang="en-US" altLang="ja-JP" sz="2400" dirty="0">
                <a:latin typeface="+mn-ea"/>
                <a:cs typeface="Arial" pitchFamily="34" charset="0"/>
              </a:rPr>
              <a:t>Hamamatsu University School of Medicine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コンテンツ プレースホルダー 5">
            <a:extLst>
              <a:ext uri="{FF2B5EF4-FFF2-40B4-BE49-F238E27FC236}">
                <a16:creationId xmlns:a16="http://schemas.microsoft.com/office/drawing/2014/main" id="{77E63514-0791-434A-99C7-AC72586393B6}"/>
              </a:ext>
            </a:extLst>
          </p:cNvPr>
          <p:cNvSpPr txBox="1">
            <a:spLocks/>
          </p:cNvSpPr>
          <p:nvPr/>
        </p:nvSpPr>
        <p:spPr>
          <a:xfrm>
            <a:off x="5991513" y="6165304"/>
            <a:ext cx="2520280" cy="7780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Yasuomi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Ouchi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275806" y="66650"/>
            <a:ext cx="25923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3000" b="1" dirty="0">
                <a:latin typeface="+mj-ea"/>
                <a:ea typeface="+mj-ea"/>
                <a:cs typeface="Arial" pitchFamily="34" charset="0"/>
              </a:rPr>
              <a:t>Introduction</a:t>
            </a:r>
            <a:endParaRPr lang="ja-JP" altLang="en-US" sz="3000" b="1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 bwMode="auto">
          <a:xfrm>
            <a:off x="0" y="617775"/>
            <a:ext cx="91085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dirty="0">
                <a:latin typeface="+mj-ea"/>
                <a:ea typeface="+mj-ea"/>
              </a:rPr>
              <a:t>In the progression of Alzheimer’s disease (AD), neuroinflammation, β-amyloid (Aβ), and tau are worth noticing as pathological culprits.</a:t>
            </a:r>
            <a:endParaRPr lang="en-US" altLang="ja-JP" sz="2400" dirty="0">
              <a:latin typeface="+mj-ea"/>
              <a:ea typeface="+mj-ea"/>
              <a:cs typeface="Arial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8BE3D08-8FDE-4F23-B05C-470AD073F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772816"/>
            <a:ext cx="5292080" cy="390967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71B3F6-C7C8-4632-947B-DA214B22DF7D}"/>
              </a:ext>
            </a:extLst>
          </p:cNvPr>
          <p:cNvSpPr txBox="1"/>
          <p:nvPr/>
        </p:nvSpPr>
        <p:spPr bwMode="auto">
          <a:xfrm>
            <a:off x="427383" y="5576553"/>
            <a:ext cx="82537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dirty="0">
                <a:latin typeface="+mj-ea"/>
                <a:ea typeface="+mj-ea"/>
              </a:rPr>
              <a:t>Aβ accumulation activates microglia, which, in turn, accelerates Aβ accumulation by releasing inflammatory substances. </a:t>
            </a:r>
            <a:r>
              <a:rPr lang="en-US" altLang="ja-JP" sz="1600" dirty="0">
                <a:latin typeface="+mj-ea"/>
                <a:ea typeface="+mj-ea"/>
              </a:rPr>
              <a:t>(Li, Biomed Res Int 2014, Zhang, </a:t>
            </a:r>
            <a:r>
              <a:rPr lang="en-US" altLang="ja-JP" sz="1600" dirty="0" err="1">
                <a:latin typeface="+mj-ea"/>
                <a:ea typeface="+mj-ea"/>
              </a:rPr>
              <a:t>Neuropsychiatr</a:t>
            </a:r>
            <a:r>
              <a:rPr lang="en-US" altLang="ja-JP" sz="1600" dirty="0">
                <a:latin typeface="+mj-ea"/>
                <a:ea typeface="+mj-ea"/>
              </a:rPr>
              <a:t> Dis Treat 2015)</a:t>
            </a:r>
            <a:endParaRPr lang="en-US" altLang="ja-JP" sz="1600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F85014-E6FE-4E80-9150-E7AC6FFD4E03}"/>
              </a:ext>
            </a:extLst>
          </p:cNvPr>
          <p:cNvSpPr txBox="1"/>
          <p:nvPr/>
        </p:nvSpPr>
        <p:spPr>
          <a:xfrm>
            <a:off x="5868194" y="5039897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+mj-ea"/>
                <a:ea typeface="+mj-ea"/>
              </a:rPr>
              <a:t>Yuan, Int. J. Mol. Sci. 2019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146FBD-75F6-4507-A733-85AE651A4FBC}"/>
              </a:ext>
            </a:extLst>
          </p:cNvPr>
          <p:cNvSpPr txBox="1"/>
          <p:nvPr/>
        </p:nvSpPr>
        <p:spPr bwMode="auto">
          <a:xfrm>
            <a:off x="55295" y="3397056"/>
            <a:ext cx="910850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dirty="0">
                <a:latin typeface="+mj-ea"/>
                <a:ea typeface="+mj-ea"/>
              </a:rPr>
              <a:t>However, it remains unclear how tau proteins are associated with neuroinflammation and clinical manifestations in vivo.</a:t>
            </a:r>
          </a:p>
          <a:p>
            <a:pPr>
              <a:defRPr/>
            </a:pPr>
            <a:endParaRPr lang="en-US" altLang="ja-JP" sz="2400" dirty="0">
              <a:latin typeface="+mj-ea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In the debates about future treatments for AD (anti inflammatory drug), evaluation of neuroinflammation and understanding the association between abnormal protein deposition are important. </a:t>
            </a:r>
          </a:p>
          <a:p>
            <a:pPr>
              <a:defRPr/>
            </a:pP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  </a:t>
            </a:r>
            <a:r>
              <a:rPr lang="en-US" altLang="ja-JP" sz="2400" dirty="0">
                <a:latin typeface="+mj-ea"/>
                <a:ea typeface="+mj-ea"/>
              </a:rPr>
              <a:t>The purpose of this study was to clarify how tau pathology is associated with </a:t>
            </a:r>
            <a:r>
              <a:rPr lang="en-US" altLang="ja-JP" sz="2400" dirty="0" err="1">
                <a:latin typeface="+mj-ea"/>
                <a:ea typeface="+mj-ea"/>
              </a:rPr>
              <a:t>neuroinflammation</a:t>
            </a:r>
            <a:r>
              <a:rPr lang="en-US" altLang="ja-JP" sz="2400" dirty="0">
                <a:latin typeface="+mj-ea"/>
                <a:ea typeface="+mj-ea"/>
              </a:rPr>
              <a:t> by using PET.</a:t>
            </a:r>
            <a:endParaRPr lang="en-US" altLang="ja-JP" sz="2400" dirty="0">
              <a:latin typeface="+mj-ea"/>
              <a:ea typeface="+mj-ea"/>
              <a:cs typeface="Arial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C439E7C-64F5-4D6C-809F-FE34170D6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620688"/>
            <a:ext cx="7039150" cy="288032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29A4CFB-4347-4EDB-90A4-121F1D71EC4E}"/>
              </a:ext>
            </a:extLst>
          </p:cNvPr>
          <p:cNvSpPr txBox="1"/>
          <p:nvPr/>
        </p:nvSpPr>
        <p:spPr bwMode="auto">
          <a:xfrm>
            <a:off x="179512" y="264340"/>
            <a:ext cx="9108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dirty="0">
                <a:latin typeface="+mj-ea"/>
                <a:ea typeface="+mj-ea"/>
              </a:rPr>
              <a:t>In addition to the Aβ,  tau </a:t>
            </a:r>
            <a:r>
              <a:rPr lang="en-US" altLang="ja-JP" sz="2400" dirty="0">
                <a:latin typeface="+mj-ea"/>
                <a:ea typeface="+mj-ea"/>
                <a:cs typeface="Arial" pitchFamily="34" charset="0"/>
              </a:rPr>
              <a:t>induce the activation of microglia.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07A3CD-8EB4-42DB-8406-157024C1C44E}"/>
              </a:ext>
            </a:extLst>
          </p:cNvPr>
          <p:cNvSpPr txBox="1"/>
          <p:nvPr/>
        </p:nvSpPr>
        <p:spPr>
          <a:xfrm>
            <a:off x="6444208" y="2421553"/>
            <a:ext cx="2719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+mj-ea"/>
                <a:ea typeface="+mj-ea"/>
              </a:rPr>
              <a:t>Saito, Neuroimmunology 2018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E05252A-58F5-4DE4-8FE8-AE63A4D244AD}"/>
              </a:ext>
            </a:extLst>
          </p:cNvPr>
          <p:cNvSpPr/>
          <p:nvPr/>
        </p:nvSpPr>
        <p:spPr>
          <a:xfrm>
            <a:off x="1403648" y="764704"/>
            <a:ext cx="216024" cy="537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88319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A7BF03E-AC8D-4C0F-BEFE-18B0BF99E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620688"/>
            <a:ext cx="6024321" cy="450122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FD7AF0-DC37-4F2F-A071-EEBE87ED63CA}"/>
              </a:ext>
            </a:extLst>
          </p:cNvPr>
          <p:cNvSpPr txBox="1"/>
          <p:nvPr/>
        </p:nvSpPr>
        <p:spPr>
          <a:xfrm>
            <a:off x="3252550" y="97468"/>
            <a:ext cx="2509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+mj-ea"/>
                <a:ea typeface="+mj-ea"/>
              </a:rPr>
              <a:t>Tau</a:t>
            </a:r>
            <a:r>
              <a:rPr kumimoji="1" lang="en-US" altLang="ja-JP" sz="2800" dirty="0">
                <a:latin typeface="+mj-ea"/>
                <a:ea typeface="+mj-ea"/>
              </a:rPr>
              <a:t> PET tracer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ED03903-75B8-4E80-8FD8-7A8665DED928}"/>
              </a:ext>
            </a:extLst>
          </p:cNvPr>
          <p:cNvSpPr/>
          <p:nvPr/>
        </p:nvSpPr>
        <p:spPr>
          <a:xfrm>
            <a:off x="5004048" y="2276872"/>
            <a:ext cx="2376264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FD52-A750-4A11-819C-F07BD26D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1208"/>
            <a:ext cx="9144000" cy="685003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55F0D756-98E4-4236-ADAE-1E9333B6D478}"/>
              </a:ext>
            </a:extLst>
          </p:cNvPr>
          <p:cNvSpPr/>
          <p:nvPr/>
        </p:nvSpPr>
        <p:spPr>
          <a:xfrm>
            <a:off x="683568" y="5139653"/>
            <a:ext cx="1656184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グラフ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5657"/>
              </p:ext>
            </p:extLst>
          </p:nvPr>
        </p:nvGraphicFramePr>
        <p:xfrm>
          <a:off x="4373034" y="3003951"/>
          <a:ext cx="4539714" cy="3404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57" y="2996828"/>
            <a:ext cx="4157133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正方形/長方形 20"/>
          <p:cNvSpPr>
            <a:spLocks noChangeArrowheads="1"/>
          </p:cNvSpPr>
          <p:nvPr/>
        </p:nvSpPr>
        <p:spPr bwMode="auto">
          <a:xfrm>
            <a:off x="5887774" y="5563606"/>
            <a:ext cx="2313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Arial" charset="0"/>
              </a:rPr>
              <a:t>Reference curve</a:t>
            </a:r>
            <a:endParaRPr lang="ja-JP" altLang="en-US" sz="2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7173" name="正方形/長方形 22"/>
          <p:cNvSpPr>
            <a:spLocks noChangeArrowheads="1"/>
          </p:cNvSpPr>
          <p:nvPr/>
        </p:nvSpPr>
        <p:spPr bwMode="auto">
          <a:xfrm>
            <a:off x="6046623" y="3789040"/>
            <a:ext cx="1837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solidFill>
                  <a:srgbClr val="00B050"/>
                </a:solidFill>
                <a:latin typeface="+mj-ea"/>
                <a:ea typeface="+mj-ea"/>
                <a:cs typeface="Arial" charset="0"/>
              </a:rPr>
              <a:t>Target curve</a:t>
            </a:r>
            <a:endParaRPr lang="ja-JP" altLang="en-US" sz="2400" dirty="0">
              <a:solidFill>
                <a:srgbClr val="00B050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7" name="下カーブ矢印 6"/>
          <p:cNvSpPr/>
          <p:nvPr/>
        </p:nvSpPr>
        <p:spPr>
          <a:xfrm>
            <a:off x="2645834" y="3346077"/>
            <a:ext cx="3454400" cy="658812"/>
          </a:xfrm>
          <a:prstGeom prst="curvedDownArrow">
            <a:avLst>
              <a:gd name="adj1" fmla="val 40040"/>
              <a:gd name="adj2" fmla="val 92383"/>
              <a:gd name="adj3" fmla="val 439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8" name="上カーブ矢印 7"/>
          <p:cNvSpPr/>
          <p:nvPr/>
        </p:nvSpPr>
        <p:spPr>
          <a:xfrm>
            <a:off x="2645834" y="5300289"/>
            <a:ext cx="3454400" cy="865188"/>
          </a:xfrm>
          <a:prstGeom prst="curvedUpArrow">
            <a:avLst>
              <a:gd name="adj1" fmla="val 34869"/>
              <a:gd name="adj2" fmla="val 74003"/>
              <a:gd name="adj3" fmla="val 38058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7177" name="テキスト ボックス 9"/>
          <p:cNvSpPr txBox="1">
            <a:spLocks noChangeArrowheads="1"/>
          </p:cNvSpPr>
          <p:nvPr/>
        </p:nvSpPr>
        <p:spPr bwMode="auto">
          <a:xfrm>
            <a:off x="4306711" y="2780928"/>
            <a:ext cx="8210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r>
              <a:rPr lang="en-US" altLang="ja-JP">
                <a:latin typeface="+mj-ea"/>
                <a:ea typeface="+mj-ea"/>
                <a:cs typeface="Arial" charset="0"/>
              </a:rPr>
              <a:t>kBq/cc</a:t>
            </a:r>
            <a:endParaRPr lang="ja-JP" altLang="en-US">
              <a:latin typeface="+mj-ea"/>
              <a:ea typeface="+mj-ea"/>
              <a:cs typeface="Arial" charset="0"/>
            </a:endParaRPr>
          </a:p>
        </p:txBody>
      </p:sp>
      <p:sp>
        <p:nvSpPr>
          <p:cNvPr id="7178" name="テキスト ボックス 10"/>
          <p:cNvSpPr txBox="1">
            <a:spLocks noChangeArrowheads="1"/>
          </p:cNvSpPr>
          <p:nvPr/>
        </p:nvSpPr>
        <p:spPr bwMode="auto">
          <a:xfrm>
            <a:off x="8460432" y="6200403"/>
            <a:ext cx="4812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r>
              <a:rPr lang="en-US" altLang="ja-JP" dirty="0">
                <a:latin typeface="+mj-ea"/>
                <a:ea typeface="+mj-ea"/>
                <a:cs typeface="Arial" charset="0"/>
              </a:rPr>
              <a:t>min</a:t>
            </a:r>
            <a:endParaRPr lang="ja-JP" altLang="en-US" dirty="0">
              <a:latin typeface="+mj-ea"/>
              <a:ea typeface="+mj-ea"/>
              <a:cs typeface="Arial" charset="0"/>
            </a:endParaRPr>
          </a:p>
        </p:txBody>
      </p:sp>
      <p:sp>
        <p:nvSpPr>
          <p:cNvPr id="7179" name="テキスト ボックス 11"/>
          <p:cNvSpPr txBox="1">
            <a:spLocks noChangeArrowheads="1"/>
          </p:cNvSpPr>
          <p:nvPr/>
        </p:nvSpPr>
        <p:spPr bwMode="auto">
          <a:xfrm>
            <a:off x="1205896" y="851075"/>
            <a:ext cx="56845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latin typeface="+mj-ea"/>
                <a:ea typeface="+mj-ea"/>
                <a:cs typeface="Arial" charset="0"/>
              </a:rPr>
              <a:t>Simplified Reference Tissue Model (SRTM)</a:t>
            </a:r>
            <a:endParaRPr lang="ja-JP" altLang="en-US" sz="2400" dirty="0">
              <a:latin typeface="+mj-ea"/>
              <a:ea typeface="+mj-ea"/>
              <a:cs typeface="Arial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508104" y="2780928"/>
            <a:ext cx="2376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ja-JP" sz="1800" b="1" dirty="0">
                <a:latin typeface="+mj-ea"/>
                <a:ea typeface="+mj-ea"/>
                <a:cs typeface="Arial" charset="0"/>
              </a:rPr>
              <a:t>Time Activity Curve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EE24A39B-676F-472D-B49C-A666BA877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016" y="73923"/>
            <a:ext cx="5193260" cy="4766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88950" indent="-4889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None/>
              <a:defRPr/>
            </a:pPr>
            <a:r>
              <a:rPr lang="en-US" altLang="ja-JP" sz="2400" dirty="0">
                <a:latin typeface="+mj-ea"/>
                <a:ea typeface="+mj-ea"/>
              </a:rPr>
              <a:t>Image Data Processing of [</a:t>
            </a:r>
            <a:r>
              <a:rPr lang="en-US" altLang="ja-JP" sz="2400" baseline="30000" dirty="0">
                <a:latin typeface="+mj-ea"/>
                <a:ea typeface="+mj-ea"/>
              </a:rPr>
              <a:t>11</a:t>
            </a:r>
            <a:r>
              <a:rPr lang="en-US" altLang="ja-JP" sz="2400" dirty="0">
                <a:latin typeface="+mj-ea"/>
                <a:ea typeface="+mj-ea"/>
              </a:rPr>
              <a:t>C]PBB3</a:t>
            </a:r>
            <a:r>
              <a:rPr lang="ja-JP" altLang="en-US" sz="2400" dirty="0">
                <a:latin typeface="+mj-ea"/>
                <a:ea typeface="+mj-ea"/>
              </a:rPr>
              <a:t>　</a:t>
            </a:r>
            <a:r>
              <a:rPr lang="en-US" altLang="ja-JP" sz="2400" dirty="0">
                <a:latin typeface="+mj-ea"/>
                <a:ea typeface="+mj-ea"/>
              </a:rPr>
              <a:t> </a:t>
            </a:r>
            <a:r>
              <a:rPr lang="ja-JP" altLang="en-US" sz="2400" dirty="0">
                <a:latin typeface="+mj-ea"/>
                <a:ea typeface="+mj-ea"/>
              </a:rPr>
              <a:t>　　</a:t>
            </a:r>
            <a:endParaRPr lang="en-US" altLang="ja-JP" sz="2400" dirty="0">
              <a:latin typeface="+mj-ea"/>
              <a:ea typeface="+mj-ea"/>
            </a:endParaRPr>
          </a:p>
        </p:txBody>
      </p:sp>
      <p:sp>
        <p:nvSpPr>
          <p:cNvPr id="22" name="テキスト ボックス 27">
            <a:extLst>
              <a:ext uri="{FF2B5EF4-FFF2-40B4-BE49-F238E27FC236}">
                <a16:creationId xmlns:a16="http://schemas.microsoft.com/office/drawing/2014/main" id="{A972BC7C-7C20-4E52-AD7F-8A6499B1F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224" y="3501008"/>
            <a:ext cx="1205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B050"/>
                </a:solidFill>
                <a:latin typeface="+mj-ea"/>
                <a:ea typeface="+mj-ea"/>
              </a:rPr>
              <a:t>Thalamus</a:t>
            </a:r>
            <a:endParaRPr lang="ja-JP" altLang="en-US" sz="2000" b="1" dirty="0">
              <a:solidFill>
                <a:srgbClr val="00B05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7">
            <a:extLst>
              <a:ext uri="{FF2B5EF4-FFF2-40B4-BE49-F238E27FC236}">
                <a16:creationId xmlns:a16="http://schemas.microsoft.com/office/drawing/2014/main" id="{94ABD5A4-95E7-4E27-9B2A-9B1FCE3ED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583" y="5303196"/>
            <a:ext cx="723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Pons</a:t>
            </a:r>
            <a:endParaRPr lang="ja-JP" altLang="en-US" sz="20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999C12A-0410-4C54-8C59-26AE29274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323123" y="1427827"/>
            <a:ext cx="1111785" cy="1238014"/>
          </a:xfrm>
          <a:prstGeom prst="rect">
            <a:avLst/>
          </a:prstGeom>
        </p:spPr>
      </p:pic>
      <p:sp>
        <p:nvSpPr>
          <p:cNvPr id="25" name="Text Box 3">
            <a:extLst>
              <a:ext uri="{FF2B5EF4-FFF2-40B4-BE49-F238E27FC236}">
                <a16:creationId xmlns:a16="http://schemas.microsoft.com/office/drawing/2014/main" id="{501F08D2-6615-42D8-B625-CDF2006C4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610322"/>
            <a:ext cx="443233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319588" eaLnBrk="0" fontAlgn="base" hangingPunct="0">
              <a:spcBef>
                <a:spcPct val="0"/>
              </a:spcBef>
              <a:spcAft>
                <a:spcPct val="0"/>
              </a:spcAft>
              <a:defRPr kumimoji="1" sz="8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ja-JP" sz="1600" dirty="0">
                <a:latin typeface="+mj-ea"/>
                <a:ea typeface="+mj-ea"/>
              </a:rPr>
              <a:t>ROIs were manually set bilaterally over the bilateral and pons on each subject on MR image. </a:t>
            </a:r>
            <a:endParaRPr lang="ja-JP" altLang="en-US" sz="1600" dirty="0"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855F23A-556D-44B9-A9EB-F0433890C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852710" y="1403907"/>
            <a:ext cx="1239291" cy="126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00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211BC06-CF8A-49F1-AECE-4CD3019F2C0E}"/>
              </a:ext>
            </a:extLst>
          </p:cNvPr>
          <p:cNvSpPr/>
          <p:nvPr/>
        </p:nvSpPr>
        <p:spPr>
          <a:xfrm>
            <a:off x="166053" y="692696"/>
            <a:ext cx="7971489" cy="25202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44E11E5-B4C5-491C-ACF3-7E809887AEA4}"/>
              </a:ext>
            </a:extLst>
          </p:cNvPr>
          <p:cNvSpPr/>
          <p:nvPr/>
        </p:nvSpPr>
        <p:spPr>
          <a:xfrm>
            <a:off x="194831" y="3737864"/>
            <a:ext cx="7971489" cy="25202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6146" name="Text Box 28">
            <a:extLst>
              <a:ext uri="{FF2B5EF4-FFF2-40B4-BE49-F238E27FC236}">
                <a16:creationId xmlns:a16="http://schemas.microsoft.com/office/drawing/2014/main" id="{F724C55B-1EDD-4232-B085-35EF5AE2F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880" y="48076"/>
            <a:ext cx="4576351" cy="4909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FontTx/>
              <a:buNone/>
              <a:defRPr/>
            </a:pPr>
            <a:r>
              <a:rPr lang="en-US" altLang="ja-JP" sz="2489" b="1" dirty="0">
                <a:latin typeface="+mj-ea"/>
                <a:ea typeface="+mj-ea"/>
              </a:rPr>
              <a:t>[</a:t>
            </a:r>
            <a:r>
              <a:rPr lang="en-US" altLang="ja-JP" sz="2489" b="1" baseline="30000" dirty="0">
                <a:latin typeface="+mj-ea"/>
                <a:ea typeface="+mj-ea"/>
              </a:rPr>
              <a:t>11</a:t>
            </a:r>
            <a:r>
              <a:rPr lang="en-US" altLang="ja-JP" sz="2489" b="1" dirty="0">
                <a:latin typeface="+mj-ea"/>
                <a:ea typeface="+mj-ea"/>
              </a:rPr>
              <a:t>C]PBB3</a:t>
            </a:r>
            <a:r>
              <a:rPr lang="ja-JP" altLang="en-US" sz="2489" b="1" dirty="0">
                <a:latin typeface="+mj-ea"/>
                <a:ea typeface="+mj-ea"/>
              </a:rPr>
              <a:t>　</a:t>
            </a:r>
            <a:r>
              <a:rPr lang="en-US" altLang="ja-JP" sz="2489" b="1" dirty="0">
                <a:latin typeface="+mj-ea"/>
                <a:ea typeface="+mj-ea"/>
              </a:rPr>
              <a:t>PET BP</a:t>
            </a:r>
            <a:r>
              <a:rPr lang="en-US" altLang="ja-JP" sz="2489" b="1" baseline="-25000" dirty="0">
                <a:latin typeface="+mj-ea"/>
                <a:ea typeface="+mj-ea"/>
              </a:rPr>
              <a:t>ND</a:t>
            </a:r>
            <a:r>
              <a:rPr lang="en-US" altLang="ja-JP" sz="2489" b="1" dirty="0">
                <a:latin typeface="+mj-ea"/>
                <a:ea typeface="+mj-ea"/>
              </a:rPr>
              <a:t> image</a:t>
            </a:r>
          </a:p>
        </p:txBody>
      </p:sp>
      <p:sp>
        <p:nvSpPr>
          <p:cNvPr id="5125" name="Text Box 16">
            <a:extLst>
              <a:ext uri="{FF2B5EF4-FFF2-40B4-BE49-F238E27FC236}">
                <a16:creationId xmlns:a16="http://schemas.microsoft.com/office/drawing/2014/main" id="{8F6C611B-4ADE-4586-B86F-5A8800619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503" y="4555734"/>
            <a:ext cx="25359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67">
                <a:latin typeface="+mj-ea"/>
                <a:ea typeface="+mj-ea"/>
              </a:rPr>
              <a:t>0</a:t>
            </a:r>
          </a:p>
        </p:txBody>
      </p:sp>
      <p:graphicFrame>
        <p:nvGraphicFramePr>
          <p:cNvPr id="5126" name="Object 24">
            <a:extLst>
              <a:ext uri="{FF2B5EF4-FFF2-40B4-BE49-F238E27FC236}">
                <a16:creationId xmlns:a16="http://schemas.microsoft.com/office/drawing/2014/main" id="{EFAF00D3-71C2-4813-8406-BE09ADB97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117748"/>
              </p:ext>
            </p:extLst>
          </p:nvPr>
        </p:nvGraphicFramePr>
        <p:xfrm>
          <a:off x="8318624" y="2132856"/>
          <a:ext cx="248356" cy="2348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ﾌﾟﾚｽﾄ! ﾌｫﾄﾃﾞｻﾞｲﾅｰ" r:id="rId4" imgW="247706" imgH="1152439" progId="">
                  <p:embed/>
                </p:oleObj>
              </mc:Choice>
              <mc:Fallback>
                <p:oleObj name="ﾌﾟﾚｽﾄ! ﾌｫﾄﾃﾞｻﾞｲﾅｰ" r:id="rId4" imgW="247706" imgH="1152439" progId="">
                  <p:embed/>
                  <p:pic>
                    <p:nvPicPr>
                      <p:cNvPr id="5126" name="Object 24">
                        <a:extLst>
                          <a:ext uri="{FF2B5EF4-FFF2-40B4-BE49-F238E27FC236}">
                            <a16:creationId xmlns:a16="http://schemas.microsoft.com/office/drawing/2014/main" id="{EFAF00D3-71C2-4813-8406-BE09ADB972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624" y="2132856"/>
                        <a:ext cx="248356" cy="23480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14">
            <a:extLst>
              <a:ext uri="{FF2B5EF4-FFF2-40B4-BE49-F238E27FC236}">
                <a16:creationId xmlns:a16="http://schemas.microsoft.com/office/drawing/2014/main" id="{EF042FBF-DCF8-4A8C-BB59-3C64CFC8E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658" y="1856278"/>
            <a:ext cx="357790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067" dirty="0">
                <a:latin typeface="+mj-ea"/>
                <a:ea typeface="+mj-ea"/>
              </a:rPr>
              <a:t>3.0</a:t>
            </a:r>
            <a:endParaRPr lang="ja-JP" altLang="en-US" sz="1067" dirty="0"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AC32C8C-B6B9-433A-BFB7-5FED812FAA3D}"/>
              </a:ext>
            </a:extLst>
          </p:cNvPr>
          <p:cNvSpPr txBox="1"/>
          <p:nvPr/>
        </p:nvSpPr>
        <p:spPr>
          <a:xfrm>
            <a:off x="2758995" y="3127176"/>
            <a:ext cx="302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+mj-ea"/>
                <a:ea typeface="+mj-ea"/>
              </a:rPr>
              <a:t>Normal control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6D332A-ACAE-49F6-B5B3-EE114EF24CC5}"/>
              </a:ext>
            </a:extLst>
          </p:cNvPr>
          <p:cNvSpPr txBox="1"/>
          <p:nvPr/>
        </p:nvSpPr>
        <p:spPr>
          <a:xfrm>
            <a:off x="2600660" y="6286704"/>
            <a:ext cx="3181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+mj-ea"/>
                <a:ea typeface="+mj-ea"/>
              </a:rPr>
              <a:t>AD patients</a:t>
            </a:r>
            <a:r>
              <a:rPr lang="en-US" altLang="ja-JP" sz="2800" dirty="0">
                <a:latin typeface="+mj-ea"/>
                <a:ea typeface="+mj-ea"/>
              </a:rPr>
              <a:t>(CDR1)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B4623F4-5045-4ACD-BC51-820896AC4752}"/>
              </a:ext>
            </a:extLst>
          </p:cNvPr>
          <p:cNvGrpSpPr>
            <a:grpSpLocks noChangeAspect="1"/>
          </p:cNvGrpSpPr>
          <p:nvPr/>
        </p:nvGrpSpPr>
        <p:grpSpPr>
          <a:xfrm>
            <a:off x="263875" y="3823307"/>
            <a:ext cx="7836517" cy="2290485"/>
            <a:chOff x="1691955" y="3429000"/>
            <a:chExt cx="9946776" cy="290727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6AE4B42-EBCE-4A1E-B33C-E02D3654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691955" y="3429000"/>
              <a:ext cx="3181350" cy="2790825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70F76E43-24A7-4E9B-BA3B-081B8284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4139953" y="3450204"/>
              <a:ext cx="3048000" cy="272415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706EAC5-73F0-4D41-868B-683CF5015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8676456" y="3450204"/>
              <a:ext cx="2962275" cy="2886075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8A37E78-F77A-4BFC-B6A8-4AF6476C9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6677025" y="3431278"/>
              <a:ext cx="2466975" cy="2838450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3BA5F61-61F2-4931-9133-878221B8740C}"/>
              </a:ext>
            </a:extLst>
          </p:cNvPr>
          <p:cNvGrpSpPr>
            <a:grpSpLocks noChangeAspect="1"/>
          </p:cNvGrpSpPr>
          <p:nvPr/>
        </p:nvGrpSpPr>
        <p:grpSpPr>
          <a:xfrm>
            <a:off x="166054" y="777432"/>
            <a:ext cx="7971488" cy="2273781"/>
            <a:chOff x="-324208" y="323501"/>
            <a:chExt cx="10310178" cy="2940867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07F792DD-6CEE-4A1D-ACEF-934F5AA58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-324208" y="323501"/>
              <a:ext cx="2924175" cy="2914650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526E740-550B-4C45-AEE3-3A6D4C1CD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>
              <a:off x="2267993" y="359243"/>
              <a:ext cx="2781300" cy="2905125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F827F748-D20B-48F3-AD58-98A610449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0800000">
              <a:off x="4906795" y="388560"/>
              <a:ext cx="2619375" cy="274320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B8B1968A-6DF6-41C3-8078-4120EC767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800000">
              <a:off x="7452320" y="411980"/>
              <a:ext cx="2533650" cy="2686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69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76758"/>
            <a:ext cx="3888432" cy="30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907704" y="992561"/>
            <a:ext cx="7200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+mj-ea"/>
                <a:ea typeface="+mj-ea"/>
              </a:rPr>
              <a:t>TSPO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8293" y="2780928"/>
            <a:ext cx="1517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+mj-ea"/>
                <a:ea typeface="+mj-ea"/>
              </a:rPr>
              <a:t>microglia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2559" y="4225506"/>
            <a:ext cx="304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+mj-ea"/>
                <a:ea typeface="+mj-ea"/>
              </a:rPr>
              <a:t>Neuroinflammation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sp>
        <p:nvSpPr>
          <p:cNvPr id="8" name="下矢印 7"/>
          <p:cNvSpPr/>
          <p:nvPr/>
        </p:nvSpPr>
        <p:spPr>
          <a:xfrm flipV="1">
            <a:off x="1696915" y="3582077"/>
            <a:ext cx="484632" cy="54964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2333356" y="3133947"/>
            <a:ext cx="18786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400" dirty="0">
                <a:latin typeface="+mj-ea"/>
                <a:ea typeface="+mj-ea"/>
              </a:rPr>
              <a:t>(</a:t>
            </a:r>
            <a:r>
              <a:rPr lang="en-US" altLang="ja-JP" sz="1400" dirty="0" err="1">
                <a:latin typeface="+mj-ea"/>
                <a:ea typeface="+mj-ea"/>
              </a:rPr>
              <a:t>Banati</a:t>
            </a:r>
            <a:r>
              <a:rPr lang="en-US" altLang="ja-JP" sz="1400" dirty="0">
                <a:latin typeface="+mj-ea"/>
                <a:ea typeface="+mj-ea"/>
              </a:rPr>
              <a:t> RB, 2002)</a:t>
            </a:r>
            <a:endParaRPr lang="ja-JP" altLang="en-US" sz="1400" dirty="0">
              <a:latin typeface="+mj-ea"/>
              <a:ea typeface="+mj-ea"/>
            </a:endParaRPr>
          </a:p>
        </p:txBody>
      </p:sp>
      <p:sp>
        <p:nvSpPr>
          <p:cNvPr id="11" name="テキスト ボックス 11"/>
          <p:cNvSpPr txBox="1">
            <a:spLocks noChangeArrowheads="1"/>
          </p:cNvSpPr>
          <p:nvPr/>
        </p:nvSpPr>
        <p:spPr bwMode="auto">
          <a:xfrm>
            <a:off x="2672152" y="117609"/>
            <a:ext cx="39068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latin typeface="+mj-ea"/>
                <a:ea typeface="+mj-ea"/>
              </a:rPr>
              <a:t>Translocator Protein (TSPO)</a:t>
            </a:r>
            <a:endParaRPr lang="ja-JP" altLang="en-US" sz="2400" b="1" dirty="0">
              <a:latin typeface="+mj-ea"/>
              <a:ea typeface="+mj-ea"/>
              <a:cs typeface="Arial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9535" y="4906322"/>
            <a:ext cx="3783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j-ea"/>
                <a:ea typeface="+mj-ea"/>
              </a:rPr>
              <a:t>During the activation of microglia, these cells express increasing amounts of TSPO on the outer membrane of mitochondria, which makes </a:t>
            </a:r>
            <a:r>
              <a:rPr lang="en-US" altLang="ja-JP" b="1" u="sng" dirty="0">
                <a:latin typeface="+mj-ea"/>
                <a:ea typeface="+mj-ea"/>
              </a:rPr>
              <a:t>TSPO a marker of neuroinflammation in the brain. </a:t>
            </a:r>
            <a:endParaRPr kumimoji="1" lang="ja-JP" altLang="en-US" b="1" u="sng" dirty="0">
              <a:latin typeface="+mj-ea"/>
              <a:ea typeface="+mj-ea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222562E8-4249-41B8-A7DA-96E09E9F9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55" y="610793"/>
            <a:ext cx="4995333" cy="403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C162545-F89E-4E2C-8A22-92A9A69D4EB6}"/>
              </a:ext>
            </a:extLst>
          </p:cNvPr>
          <p:cNvSpPr/>
          <p:nvPr/>
        </p:nvSpPr>
        <p:spPr>
          <a:xfrm>
            <a:off x="5148064" y="620688"/>
            <a:ext cx="2735047" cy="2979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98CD0C1-BCBC-49A6-8BC4-C21EF9DC2D4B}"/>
              </a:ext>
            </a:extLst>
          </p:cNvPr>
          <p:cNvSpPr/>
          <p:nvPr/>
        </p:nvSpPr>
        <p:spPr>
          <a:xfrm>
            <a:off x="5004048" y="1608547"/>
            <a:ext cx="360040" cy="2979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4BF2C10-937B-406B-8243-697E612D6BDB}"/>
              </a:ext>
            </a:extLst>
          </p:cNvPr>
          <p:cNvSpPr/>
          <p:nvPr/>
        </p:nvSpPr>
        <p:spPr>
          <a:xfrm>
            <a:off x="3709870" y="3667030"/>
            <a:ext cx="5379938" cy="973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1A85780-08F8-47F3-91CF-7398BE8E1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4149080"/>
            <a:ext cx="4832770" cy="2674191"/>
          </a:xfrm>
          <a:prstGeom prst="rect">
            <a:avLst/>
          </a:prstGeom>
          <a:ln w="31750">
            <a:solidFill>
              <a:schemeClr val="tx2"/>
            </a:solidFill>
          </a:ln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A2127F13-2AE9-486D-A492-ABE5ADA8600D}"/>
              </a:ext>
            </a:extLst>
          </p:cNvPr>
          <p:cNvSpPr/>
          <p:nvPr/>
        </p:nvSpPr>
        <p:spPr>
          <a:xfrm>
            <a:off x="3042123" y="1024587"/>
            <a:ext cx="999289" cy="244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19" name="矢印: 左カーブ 18">
            <a:extLst>
              <a:ext uri="{FF2B5EF4-FFF2-40B4-BE49-F238E27FC236}">
                <a16:creationId xmlns:a16="http://schemas.microsoft.com/office/drawing/2014/main" id="{8121D0D8-54FD-4194-B422-B728F5B7A74D}"/>
              </a:ext>
            </a:extLst>
          </p:cNvPr>
          <p:cNvSpPr/>
          <p:nvPr/>
        </p:nvSpPr>
        <p:spPr>
          <a:xfrm flipV="1">
            <a:off x="8388424" y="1209250"/>
            <a:ext cx="621290" cy="285097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4BC6C2-D4B6-4803-B8EA-C0DB1F5FC484}"/>
              </a:ext>
            </a:extLst>
          </p:cNvPr>
          <p:cNvSpPr txBox="1"/>
          <p:nvPr/>
        </p:nvSpPr>
        <p:spPr>
          <a:xfrm>
            <a:off x="5590859" y="3659833"/>
            <a:ext cx="2848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+mj-ea"/>
                <a:ea typeface="+mj-ea"/>
              </a:rPr>
              <a:t>TSPO PET tracer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5AEF758-C7AA-4540-A889-75F53D741B4A}"/>
              </a:ext>
            </a:extLst>
          </p:cNvPr>
          <p:cNvSpPr/>
          <p:nvPr/>
        </p:nvSpPr>
        <p:spPr>
          <a:xfrm>
            <a:off x="4139952" y="5589240"/>
            <a:ext cx="1224136" cy="908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17660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2">
            <a:extLst>
              <a:ext uri="{FF2B5EF4-FFF2-40B4-BE49-F238E27FC236}">
                <a16:creationId xmlns:a16="http://schemas.microsoft.com/office/drawing/2014/main" id="{666850EA-8966-476B-8DCF-49DC4BA40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1" y="848079"/>
            <a:ext cx="3122017" cy="236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テキスト ボックス 27">
            <a:extLst>
              <a:ext uri="{FF2B5EF4-FFF2-40B4-BE49-F238E27FC236}">
                <a16:creationId xmlns:a16="http://schemas.microsoft.com/office/drawing/2014/main" id="{4BAAAF9F-F50C-47D6-B1E5-129CD4603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510" y="3921484"/>
            <a:ext cx="910827" cy="3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22" b="1" dirty="0">
                <a:solidFill>
                  <a:srgbClr val="CC0000"/>
                </a:solidFill>
                <a:latin typeface="+mj-ea"/>
                <a:ea typeface="+mj-ea"/>
              </a:rPr>
              <a:t>Thalamus</a:t>
            </a:r>
            <a:endParaRPr lang="ja-JP" altLang="en-US" sz="1422" b="1" dirty="0">
              <a:solidFill>
                <a:srgbClr val="CC0000"/>
              </a:solidFill>
              <a:latin typeface="+mj-ea"/>
              <a:ea typeface="+mj-ea"/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501E5A82-FE07-4FB6-82A9-41A2BB9B8936}"/>
              </a:ext>
            </a:extLst>
          </p:cNvPr>
          <p:cNvCxnSpPr>
            <a:cxnSpLocks/>
          </p:cNvCxnSpPr>
          <p:nvPr/>
        </p:nvCxnSpPr>
        <p:spPr>
          <a:xfrm>
            <a:off x="755576" y="5013176"/>
            <a:ext cx="3412573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E2278C7C-72AE-4B48-AFB2-B9B901DDFF3D}"/>
              </a:ext>
            </a:extLst>
          </p:cNvPr>
          <p:cNvCxnSpPr>
            <a:cxnSpLocks/>
          </p:cNvCxnSpPr>
          <p:nvPr/>
        </p:nvCxnSpPr>
        <p:spPr>
          <a:xfrm>
            <a:off x="2483768" y="4077072"/>
            <a:ext cx="1728192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テキスト ボックス 21">
            <a:extLst>
              <a:ext uri="{FF2B5EF4-FFF2-40B4-BE49-F238E27FC236}">
                <a16:creationId xmlns:a16="http://schemas.microsoft.com/office/drawing/2014/main" id="{6BB70D29-965A-4199-A4A1-BD48F4734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2991058"/>
            <a:ext cx="830677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78" dirty="0">
                <a:latin typeface="+mj-ea"/>
                <a:ea typeface="+mj-ea"/>
              </a:rPr>
              <a:t>plasma</a:t>
            </a:r>
            <a:endParaRPr lang="ja-JP" altLang="en-US" sz="1778" dirty="0">
              <a:latin typeface="+mj-ea"/>
              <a:ea typeface="+mj-ea"/>
            </a:endParaRPr>
          </a:p>
        </p:txBody>
      </p:sp>
      <p:sp>
        <p:nvSpPr>
          <p:cNvPr id="11276" name="テキスト ボックス 21">
            <a:extLst>
              <a:ext uri="{FF2B5EF4-FFF2-40B4-BE49-F238E27FC236}">
                <a16:creationId xmlns:a16="http://schemas.microsoft.com/office/drawing/2014/main" id="{A5E99920-7BC0-47F8-9AB7-4B99C7338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387" y="2991058"/>
            <a:ext cx="752129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78" dirty="0">
                <a:latin typeface="+mj-ea"/>
                <a:ea typeface="+mj-ea"/>
              </a:rPr>
              <a:t>tissue</a:t>
            </a:r>
            <a:endParaRPr lang="ja-JP" altLang="en-US" sz="1778" dirty="0">
              <a:latin typeface="+mj-ea"/>
              <a:ea typeface="+mj-ea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748042D9-9EC2-47ED-9E90-6EDC6369D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016" y="73923"/>
            <a:ext cx="5193260" cy="4766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88950" indent="-4889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None/>
              <a:defRPr/>
            </a:pPr>
            <a:r>
              <a:rPr lang="en-US" altLang="ja-JP" sz="2400" dirty="0">
                <a:latin typeface="+mj-ea"/>
                <a:ea typeface="+mj-ea"/>
              </a:rPr>
              <a:t>Image Data Processing of [</a:t>
            </a:r>
            <a:r>
              <a:rPr lang="en-US" altLang="ja-JP" sz="2400" baseline="30000" dirty="0">
                <a:latin typeface="+mj-ea"/>
                <a:ea typeface="+mj-ea"/>
              </a:rPr>
              <a:t>11</a:t>
            </a:r>
            <a:r>
              <a:rPr lang="en-US" altLang="ja-JP" sz="2400" dirty="0">
                <a:latin typeface="+mj-ea"/>
                <a:ea typeface="+mj-ea"/>
              </a:rPr>
              <a:t>C]DPA713</a:t>
            </a:r>
            <a:r>
              <a:rPr lang="ja-JP" altLang="en-US" sz="2400" dirty="0">
                <a:latin typeface="+mj-ea"/>
                <a:ea typeface="+mj-ea"/>
              </a:rPr>
              <a:t>　</a:t>
            </a:r>
            <a:r>
              <a:rPr lang="en-US" altLang="ja-JP" sz="2400" dirty="0">
                <a:latin typeface="+mj-ea"/>
                <a:ea typeface="+mj-ea"/>
              </a:rPr>
              <a:t> </a:t>
            </a:r>
            <a:r>
              <a:rPr lang="ja-JP" altLang="en-US" sz="2400" dirty="0">
                <a:latin typeface="+mj-ea"/>
                <a:ea typeface="+mj-ea"/>
              </a:rPr>
              <a:t>　　</a:t>
            </a:r>
            <a:endParaRPr lang="en-US" altLang="ja-JP" sz="2400" dirty="0">
              <a:latin typeface="+mj-ea"/>
              <a:ea typeface="+mj-ea"/>
            </a:endParaRPr>
          </a:p>
        </p:txBody>
      </p:sp>
      <p:graphicFrame>
        <p:nvGraphicFramePr>
          <p:cNvPr id="15" name="グラフ 14">
            <a:extLst>
              <a:ext uri="{FF2B5EF4-FFF2-40B4-BE49-F238E27FC236}">
                <a16:creationId xmlns:a16="http://schemas.microsoft.com/office/drawing/2014/main" id="{00000000-0008-0000-04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2651400"/>
              </p:ext>
            </p:extLst>
          </p:nvPr>
        </p:nvGraphicFramePr>
        <p:xfrm>
          <a:off x="3131840" y="3485004"/>
          <a:ext cx="5967944" cy="320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2">
            <a:extLst>
              <a:ext uri="{FF2B5EF4-FFF2-40B4-BE49-F238E27FC236}">
                <a16:creationId xmlns:a16="http://schemas.microsoft.com/office/drawing/2014/main" id="{03157D7E-A4D2-4512-BF3F-1E4BD621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16159"/>
            <a:ext cx="5436947" cy="176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グループ化 15">
            <a:extLst>
              <a:ext uri="{FF2B5EF4-FFF2-40B4-BE49-F238E27FC236}">
                <a16:creationId xmlns:a16="http://schemas.microsoft.com/office/drawing/2014/main" id="{D16A1344-BACC-482A-8A36-A8C36501C756}"/>
              </a:ext>
            </a:extLst>
          </p:cNvPr>
          <p:cNvGrpSpPr>
            <a:grpSpLocks/>
          </p:cNvGrpSpPr>
          <p:nvPr/>
        </p:nvGrpSpPr>
        <p:grpSpPr bwMode="auto">
          <a:xfrm>
            <a:off x="3503231" y="690716"/>
            <a:ext cx="3229009" cy="938084"/>
            <a:chOff x="-473124" y="4365104"/>
            <a:chExt cx="7632848" cy="2198687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2907812A-AD60-46A7-A1D8-F1E95990C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473124" y="4365104"/>
              <a:ext cx="2089150" cy="219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B61985-0D83-4460-B4E8-0DDAA4B15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471092" y="4365104"/>
              <a:ext cx="1981200" cy="2189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FC6AA80A-1677-4015-BBE7-CD95E653A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311965" y="4365104"/>
              <a:ext cx="1975551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675CF915-6A3B-433C-9A4B-8442E1F99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9201" y="4365104"/>
              <a:ext cx="2020523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テキスト ボックス 26">
            <a:extLst>
              <a:ext uri="{FF2B5EF4-FFF2-40B4-BE49-F238E27FC236}">
                <a16:creationId xmlns:a16="http://schemas.microsoft.com/office/drawing/2014/main" id="{6C60CEF1-03D2-490A-9311-C871EFB1E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756" y="2621026"/>
            <a:ext cx="28873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0070C0"/>
                </a:solidFill>
                <a:latin typeface="+mj-ea"/>
                <a:ea typeface="+mj-ea"/>
              </a:rPr>
              <a:t>normalized</a:t>
            </a:r>
            <a:r>
              <a:rPr lang="ja-JP" altLang="en-US" sz="1600" b="1" dirty="0">
                <a:solidFill>
                  <a:srgbClr val="0070C0"/>
                </a:solidFill>
                <a:latin typeface="+mj-ea"/>
                <a:ea typeface="+mj-ea"/>
              </a:rPr>
              <a:t>　</a:t>
            </a:r>
            <a:r>
              <a:rPr lang="en-US" altLang="ja-JP" sz="1600" b="1" dirty="0">
                <a:solidFill>
                  <a:srgbClr val="0070C0"/>
                </a:solidFill>
                <a:latin typeface="+mj-ea"/>
                <a:ea typeface="+mj-ea"/>
              </a:rPr>
              <a:t>input</a:t>
            </a:r>
            <a:r>
              <a:rPr lang="ja-JP" altLang="en-US" sz="1600" b="1" dirty="0">
                <a:solidFill>
                  <a:srgbClr val="0070C0"/>
                </a:solidFill>
                <a:latin typeface="+mj-ea"/>
                <a:ea typeface="+mj-ea"/>
              </a:rPr>
              <a:t>　</a:t>
            </a:r>
            <a:r>
              <a:rPr lang="en-US" altLang="ja-JP" sz="1600" b="1" dirty="0">
                <a:solidFill>
                  <a:srgbClr val="0070C0"/>
                </a:solidFill>
                <a:latin typeface="+mj-ea"/>
                <a:ea typeface="+mj-ea"/>
              </a:rPr>
              <a:t>curve</a:t>
            </a:r>
            <a:r>
              <a:rPr lang="ja-JP" altLang="en-US" sz="1600" b="1" dirty="0">
                <a:solidFill>
                  <a:srgbClr val="0070C0"/>
                </a:solidFill>
                <a:latin typeface="+mj-ea"/>
                <a:ea typeface="+mj-ea"/>
              </a:rPr>
              <a:t>　</a:t>
            </a:r>
            <a:r>
              <a:rPr lang="en-US" altLang="ja-JP" sz="1600" b="1" dirty="0">
                <a:solidFill>
                  <a:srgbClr val="0070C0"/>
                </a:solidFill>
                <a:latin typeface="+mj-ea"/>
                <a:ea typeface="+mj-ea"/>
              </a:rPr>
              <a:t>(NIC)</a:t>
            </a:r>
            <a:endParaRPr lang="ja-JP" altLang="en-US" sz="16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1268" name="テキスト ボックス 8">
            <a:extLst>
              <a:ext uri="{FF2B5EF4-FFF2-40B4-BE49-F238E27FC236}">
                <a16:creationId xmlns:a16="http://schemas.microsoft.com/office/drawing/2014/main" id="{6D960025-9E1D-4E23-8C40-27D6C891B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3505244"/>
            <a:ext cx="784189" cy="28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44" dirty="0">
                <a:latin typeface="+mj-ea"/>
                <a:ea typeface="+mj-ea"/>
              </a:rPr>
              <a:t>[</a:t>
            </a:r>
            <a:r>
              <a:rPr lang="en-US" altLang="ja-JP" sz="1244" dirty="0" err="1">
                <a:latin typeface="+mj-ea"/>
                <a:ea typeface="+mj-ea"/>
              </a:rPr>
              <a:t>kBq</a:t>
            </a:r>
            <a:r>
              <a:rPr lang="en-US" altLang="ja-JP" sz="1244" dirty="0">
                <a:latin typeface="+mj-ea"/>
                <a:ea typeface="+mj-ea"/>
              </a:rPr>
              <a:t>/cc]</a:t>
            </a:r>
            <a:endParaRPr lang="ja-JP" altLang="en-US" sz="1244" dirty="0">
              <a:latin typeface="+mj-ea"/>
              <a:ea typeface="+mj-ea"/>
            </a:endParaRPr>
          </a:p>
        </p:txBody>
      </p:sp>
      <p:sp>
        <p:nvSpPr>
          <p:cNvPr id="11269" name="テキスト ボックス 9">
            <a:extLst>
              <a:ext uri="{FF2B5EF4-FFF2-40B4-BE49-F238E27FC236}">
                <a16:creationId xmlns:a16="http://schemas.microsoft.com/office/drawing/2014/main" id="{239EE978-369F-4B25-8A07-E5209D659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442" y="6165304"/>
            <a:ext cx="524503" cy="28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44" dirty="0">
                <a:latin typeface="+mj-ea"/>
                <a:ea typeface="+mj-ea"/>
              </a:rPr>
              <a:t>[sec]</a:t>
            </a:r>
            <a:endParaRPr lang="ja-JP" altLang="en-US" sz="1244" dirty="0">
              <a:latin typeface="+mj-ea"/>
              <a:ea typeface="+mj-ea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39C21176-4638-490D-AD56-EA774BFA85A3}"/>
              </a:ext>
            </a:extLst>
          </p:cNvPr>
          <p:cNvCxnSpPr>
            <a:cxnSpLocks/>
          </p:cNvCxnSpPr>
          <p:nvPr/>
        </p:nvCxnSpPr>
        <p:spPr>
          <a:xfrm>
            <a:off x="5972452" y="2982215"/>
            <a:ext cx="0" cy="1931941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7">
            <a:extLst>
              <a:ext uri="{FF2B5EF4-FFF2-40B4-BE49-F238E27FC236}">
                <a16:creationId xmlns:a16="http://schemas.microsoft.com/office/drawing/2014/main" id="{A941D0B2-2973-4C50-89C9-4A320EE2B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5126" y="3950206"/>
            <a:ext cx="1761251" cy="3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22" b="1" dirty="0">
                <a:solidFill>
                  <a:srgbClr val="CC0000"/>
                </a:solidFill>
                <a:latin typeface="+mj-ea"/>
                <a:ea typeface="+mj-ea"/>
              </a:rPr>
              <a:t>Rich region (Target)</a:t>
            </a:r>
            <a:endParaRPr lang="ja-JP" altLang="en-US" sz="1422" b="1" dirty="0">
              <a:solidFill>
                <a:srgbClr val="CC0000"/>
              </a:solidFill>
              <a:latin typeface="+mj-ea"/>
              <a:ea typeface="+mj-ea"/>
            </a:endParaRPr>
          </a:p>
        </p:txBody>
      </p:sp>
      <p:sp>
        <p:nvSpPr>
          <p:cNvPr id="29" name="テキスト ボックス 27">
            <a:extLst>
              <a:ext uri="{FF2B5EF4-FFF2-40B4-BE49-F238E27FC236}">
                <a16:creationId xmlns:a16="http://schemas.microsoft.com/office/drawing/2014/main" id="{816EDDDA-5339-4B5C-8114-E0BA512AE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40" y="5517232"/>
            <a:ext cx="2002343" cy="3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22" b="1" dirty="0">
                <a:solidFill>
                  <a:srgbClr val="0070C0"/>
                </a:solidFill>
                <a:latin typeface="+mj-ea"/>
                <a:ea typeface="+mj-ea"/>
              </a:rPr>
              <a:t>Less region (Reference)</a:t>
            </a:r>
            <a:endParaRPr lang="ja-JP" altLang="en-US" sz="1422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7">
            <a:extLst>
              <a:ext uri="{FF2B5EF4-FFF2-40B4-BE49-F238E27FC236}">
                <a16:creationId xmlns:a16="http://schemas.microsoft.com/office/drawing/2014/main" id="{D94E3063-274D-4C92-A15E-056410635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510" y="5085184"/>
            <a:ext cx="1420517" cy="3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22" b="1" dirty="0">
                <a:latin typeface="+mj-ea"/>
                <a:ea typeface="+mj-ea"/>
              </a:rPr>
              <a:t>Cluster analysis</a:t>
            </a:r>
            <a:endParaRPr lang="ja-JP" altLang="en-US" sz="1422" b="1" dirty="0">
              <a:latin typeface="+mj-ea"/>
              <a:ea typeface="+mj-ea"/>
            </a:endParaRPr>
          </a:p>
        </p:txBody>
      </p:sp>
      <p:sp>
        <p:nvSpPr>
          <p:cNvPr id="31" name="矢印: 左カーブ 30">
            <a:extLst>
              <a:ext uri="{FF2B5EF4-FFF2-40B4-BE49-F238E27FC236}">
                <a16:creationId xmlns:a16="http://schemas.microsoft.com/office/drawing/2014/main" id="{EC7BAE42-B39C-43C4-B31D-71E747E491C5}"/>
              </a:ext>
            </a:extLst>
          </p:cNvPr>
          <p:cNvSpPr/>
          <p:nvPr/>
        </p:nvSpPr>
        <p:spPr>
          <a:xfrm>
            <a:off x="6804248" y="938338"/>
            <a:ext cx="621290" cy="14682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3C9252-97C5-4C64-8D9A-63D072EF3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35497" y="3559138"/>
            <a:ext cx="1111785" cy="12380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EEECFE4-6194-45FA-9C41-DBDD157954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63473" y="4914156"/>
            <a:ext cx="596586" cy="864095"/>
          </a:xfrm>
          <a:prstGeom prst="rect">
            <a:avLst/>
          </a:prstGeom>
        </p:spPr>
      </p:pic>
      <p:sp>
        <p:nvSpPr>
          <p:cNvPr id="32" name="Text Box 3">
            <a:extLst>
              <a:ext uri="{FF2B5EF4-FFF2-40B4-BE49-F238E27FC236}">
                <a16:creationId xmlns:a16="http://schemas.microsoft.com/office/drawing/2014/main" id="{19E9D530-7FB9-4826-8D07-ADB366AF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0441" y="476672"/>
            <a:ext cx="1831331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88950" indent="-4889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None/>
              <a:defRPr/>
            </a:pPr>
            <a:r>
              <a:rPr lang="en-US" altLang="ja-JP" sz="1600" dirty="0">
                <a:latin typeface="+mj-ea"/>
                <a:ea typeface="+mj-ea"/>
              </a:rPr>
              <a:t>A NIC</a:t>
            </a:r>
            <a:r>
              <a:rPr lang="ja-JP" altLang="en-US" sz="1600" dirty="0">
                <a:latin typeface="+mj-ea"/>
                <a:ea typeface="+mj-ea"/>
              </a:rPr>
              <a:t> </a:t>
            </a:r>
            <a:r>
              <a:rPr lang="en-US" altLang="ja-JP" sz="1600" dirty="0">
                <a:latin typeface="+mj-ea"/>
                <a:ea typeface="+mj-ea"/>
              </a:rPr>
              <a:t>was created by averaging the TACs from all ROIs in the controls</a:t>
            </a:r>
            <a:r>
              <a:rPr lang="ja-JP" altLang="en-US" sz="1600" dirty="0">
                <a:latin typeface="+mj-ea"/>
                <a:ea typeface="+mj-ea"/>
              </a:rPr>
              <a:t>　　　　　　　　　　　　　　　　　　　　</a:t>
            </a:r>
            <a:endParaRPr lang="en-US" altLang="ja-JP" sz="1600" dirty="0">
              <a:latin typeface="+mj-ea"/>
              <a:ea typeface="+mj-ea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1F76693-4178-4180-8C60-E57FECF59DFB}"/>
              </a:ext>
            </a:extLst>
          </p:cNvPr>
          <p:cNvSpPr txBox="1"/>
          <p:nvPr/>
        </p:nvSpPr>
        <p:spPr>
          <a:xfrm>
            <a:off x="44215" y="5333923"/>
            <a:ext cx="3459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+mj-ea"/>
                <a:ea typeface="+mj-ea"/>
              </a:rPr>
              <a:t>         To find the reference region</a:t>
            </a:r>
          </a:p>
          <a:p>
            <a:endParaRPr lang="en-US" altLang="ja-JP" sz="1600" dirty="0">
              <a:latin typeface="+mj-ea"/>
              <a:ea typeface="+mj-ea"/>
            </a:endParaRPr>
          </a:p>
          <a:p>
            <a:r>
              <a:rPr lang="en-US" altLang="ja-JP" sz="1600" dirty="0">
                <a:latin typeface="+mj-ea"/>
                <a:ea typeface="+mj-ea"/>
              </a:rPr>
              <a:t>1,  Small ROI of 2 mm in  diameter </a:t>
            </a:r>
          </a:p>
          <a:p>
            <a:r>
              <a:rPr lang="en-US" altLang="ja-JP" sz="1600" dirty="0">
                <a:latin typeface="+mj-ea"/>
                <a:ea typeface="+mj-ea"/>
              </a:rPr>
              <a:t>     were placed</a:t>
            </a:r>
          </a:p>
          <a:p>
            <a:r>
              <a:rPr lang="en-US" altLang="ja-JP" sz="1600" dirty="0">
                <a:latin typeface="+mj-ea"/>
                <a:ea typeface="+mj-ea"/>
              </a:rPr>
              <a:t>2, The lowest peak TAC was </a:t>
            </a:r>
          </a:p>
          <a:p>
            <a:r>
              <a:rPr lang="en-US" altLang="ja-JP" sz="1600" dirty="0">
                <a:latin typeface="+mj-ea"/>
                <a:ea typeface="+mj-ea"/>
              </a:rPr>
              <a:t>     determined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3531359-7686-46A7-9C0A-B6A679A50A43}"/>
              </a:ext>
            </a:extLst>
          </p:cNvPr>
          <p:cNvSpPr txBox="1"/>
          <p:nvPr/>
        </p:nvSpPr>
        <p:spPr>
          <a:xfrm>
            <a:off x="6031841" y="2925767"/>
            <a:ext cx="3231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NIC was adjusted to the lowest TAC peak in the individual subjects 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02FF1E4D-C3CE-4235-8B25-E5960EC6A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548680"/>
            <a:ext cx="956725" cy="4485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88950" indent="-4889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None/>
              <a:defRPr/>
            </a:pPr>
            <a:r>
              <a:rPr lang="en-US" altLang="ja-JP" sz="2133" dirty="0">
                <a:latin typeface="+mj-ea"/>
                <a:ea typeface="+mj-ea"/>
                <a:cs typeface="Arial" pitchFamily="34" charset="0"/>
              </a:rPr>
              <a:t>SRTM</a:t>
            </a:r>
            <a:r>
              <a:rPr lang="ja-JP" altLang="en-US" sz="2133" dirty="0">
                <a:latin typeface="+mj-ea"/>
                <a:ea typeface="+mj-ea"/>
              </a:rPr>
              <a:t>　　　　　　　　　　　　　　　　　　　　</a:t>
            </a:r>
            <a:endParaRPr lang="en-US" altLang="ja-JP" sz="2133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2336</TotalTime>
  <Words>2234</Words>
  <Application>Microsoft Office PowerPoint</Application>
  <PresentationFormat>画面に合わせる (4:3)</PresentationFormat>
  <Paragraphs>299</Paragraphs>
  <Slides>23</Slides>
  <Notes>19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23</vt:i4>
      </vt:variant>
    </vt:vector>
  </HeadingPairs>
  <TitlesOfParts>
    <vt:vector size="33" baseType="lpstr">
      <vt:lpstr>Arial Unicode MS</vt:lpstr>
      <vt:lpstr>ＭＳ Ｐゴシック</vt:lpstr>
      <vt:lpstr>Arial</vt:lpstr>
      <vt:lpstr>Arial Narrow</vt:lpstr>
      <vt:lpstr>Calibri</vt:lpstr>
      <vt:lpstr>Century</vt:lpstr>
      <vt:lpstr>Wingdings</vt:lpstr>
      <vt:lpstr>Office テーマ</vt:lpstr>
      <vt:lpstr>ﾌﾟﾚｽﾄ! ﾌｫﾄﾃﾞｻﾞｲﾅｰ</vt:lpstr>
      <vt:lpstr>文書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TERADA Tatsuhiro</dc:creator>
  <cp:lastModifiedBy>寺田達弘</cp:lastModifiedBy>
  <cp:revision>266</cp:revision>
  <dcterms:created xsi:type="dcterms:W3CDTF">2016-02-29T03:56:06Z</dcterms:created>
  <dcterms:modified xsi:type="dcterms:W3CDTF">2019-10-22T15:00:12Z</dcterms:modified>
</cp:coreProperties>
</file>